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wmf" ContentType="image/x-wmf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  <p:sldMasterId id="2147483650" r:id="rId2"/>
  </p:sldMasterIdLst>
  <p:notesMasterIdLst>
    <p:notesMasterId r:id="rId25"/>
  </p:notesMasterIdLst>
  <p:handoutMasterIdLst>
    <p:handoutMasterId r:id="rId26"/>
  </p:handoutMasterIdLst>
  <p:sldIdLst>
    <p:sldId id="256" r:id="rId3"/>
    <p:sldId id="306" r:id="rId4"/>
    <p:sldId id="307" r:id="rId5"/>
    <p:sldId id="317" r:id="rId6"/>
    <p:sldId id="263" r:id="rId7"/>
    <p:sldId id="310" r:id="rId8"/>
    <p:sldId id="311" r:id="rId9"/>
    <p:sldId id="287" r:id="rId10"/>
    <p:sldId id="299" r:id="rId11"/>
    <p:sldId id="309" r:id="rId12"/>
    <p:sldId id="305" r:id="rId13"/>
    <p:sldId id="308" r:id="rId14"/>
    <p:sldId id="312" r:id="rId15"/>
    <p:sldId id="318" r:id="rId16"/>
    <p:sldId id="320" r:id="rId17"/>
    <p:sldId id="271" r:id="rId18"/>
    <p:sldId id="300" r:id="rId19"/>
    <p:sldId id="286" r:id="rId20"/>
    <p:sldId id="296" r:id="rId21"/>
    <p:sldId id="297" r:id="rId22"/>
    <p:sldId id="277" r:id="rId23"/>
    <p:sldId id="295" r:id="rId24"/>
  </p:sldIdLst>
  <p:sldSz cx="9144000" cy="6858000" type="screen4x3"/>
  <p:notesSz cx="6797675" cy="9874250"/>
  <p:embeddedFontLst>
    <p:embeddedFont>
      <p:font typeface="Calibri" pitchFamily="3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FFFFCC"/>
    <a:srgbClr val="000000"/>
    <a:srgbClr val="66FF66"/>
    <a:srgbClr val="990000"/>
    <a:srgbClr val="A50021"/>
    <a:srgbClr val="99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34" autoAdjust="0"/>
    <p:restoredTop sz="95544" autoAdjust="0"/>
  </p:normalViewPr>
  <p:slideViewPr>
    <p:cSldViewPr snapToGrid="0" snapToObjects="1">
      <p:cViewPr varScale="1">
        <p:scale>
          <a:sx n="76" d="100"/>
          <a:sy n="76" d="100"/>
        </p:scale>
        <p:origin x="-3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C31CA89-E4F7-415C-8E46-20E3160CC246}" type="datetimeFigureOut">
              <a:rPr lang="sl-SI"/>
              <a:pPr>
                <a:defRPr/>
              </a:pPr>
              <a:t>5.5.2011</a:t>
            </a:fld>
            <a:endParaRPr lang="sl-SI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2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378950"/>
            <a:ext cx="294640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2E18028-73C1-44A8-8C2A-529D691D2F8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89408834-776A-45EC-8C20-33823B786279}" type="datetimeFigureOut">
              <a:rPr lang="sl-SI"/>
              <a:pPr>
                <a:defRPr/>
              </a:pPr>
              <a:t>5.5.2011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l-SI" noProof="0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noProof="0" smtClean="0"/>
              <a:t>Kliknite, če želite urediti sloge besedila matrice</a:t>
            </a:r>
          </a:p>
          <a:p>
            <a:pPr lvl="1"/>
            <a:r>
              <a:rPr lang="sl-SI" noProof="0" smtClean="0"/>
              <a:t>Druga raven</a:t>
            </a:r>
          </a:p>
          <a:p>
            <a:pPr lvl="2"/>
            <a:r>
              <a:rPr lang="sl-SI" noProof="0" smtClean="0"/>
              <a:t>Tretja raven</a:t>
            </a:r>
          </a:p>
          <a:p>
            <a:pPr lvl="3"/>
            <a:r>
              <a:rPr lang="sl-SI" noProof="0" smtClean="0"/>
              <a:t>Četrta raven</a:t>
            </a:r>
          </a:p>
          <a:p>
            <a:pPr lvl="4"/>
            <a:r>
              <a:rPr lang="sl-SI" noProof="0" smtClean="0"/>
              <a:t>Peta raven</a:t>
            </a:r>
            <a:endParaRPr lang="sl-SI" noProof="0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08D3771-0182-4BFD-A258-CCE8EC1F0735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Ograda stranske slik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4930" name="Ograda opomb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sl-SI" smtClean="0"/>
          </a:p>
        </p:txBody>
      </p:sp>
      <p:sp>
        <p:nvSpPr>
          <p:cNvPr id="124931" name="Ograda številke diapoz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DFA7C16-232C-463A-BDBF-B75B7B7A290E}" type="slidenum">
              <a:rPr lang="sl-SI" smtClean="0"/>
              <a:pPr/>
              <a:t>18</a:t>
            </a:fld>
            <a:endParaRPr lang="sl-SI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7"/>
          <p:cNvSpPr txBox="1"/>
          <p:nvPr/>
        </p:nvSpPr>
        <p:spPr>
          <a:xfrm>
            <a:off x="962025" y="708025"/>
            <a:ext cx="23225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  <p:pic>
        <p:nvPicPr>
          <p:cNvPr id="5" name="Picture 8" descr="grb moder za 10 pt.wm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2000" y="1548000"/>
            <a:ext cx="7200000" cy="1490622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b="1">
                <a:solidFill>
                  <a:srgbClr val="99999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971550" y="6356350"/>
            <a:ext cx="14954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54CA03-4ED7-42EA-8201-BE95464D0534}" type="datetimeFigureOut">
              <a:rPr lang="en-US"/>
              <a:pPr>
                <a:defRPr/>
              </a:pPr>
              <a:t>5/5/2011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3319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35D2D-20F9-4024-BC79-F808989204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Naslov, izrezek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izrezkov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sl-SI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Naslov, vsebina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l-SI" smtClean="0"/>
              <a:t>Kliknite, če želite urediti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l-SI" smtClean="0"/>
              <a:t>Kliknite, če želite urediti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4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19399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22A195-80FE-4D5E-BE70-5F2464B75229}" type="datetimeFigureOut">
              <a:rPr lang="sl-SI"/>
              <a:pPr>
                <a:defRPr/>
              </a:pPr>
              <a:t>5.5.2011</a:t>
            </a:fld>
            <a:endParaRPr lang="sl-SI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C20A3C-0958-437C-B139-231317644FD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7999" y="1440000"/>
            <a:ext cx="7139407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7999" y="2880000"/>
            <a:ext cx="7139407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330C6-D7C2-4989-99F0-70BA31BE9A75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0D6DB-3205-490F-B71B-1CABEC13439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971425" y="3240088"/>
            <a:ext cx="7201025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FFE2E-C011-4C56-8119-C0882776DCC2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95FF58-DF12-4494-81E1-18166C2319F6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2000" y="3240000"/>
            <a:ext cx="7200000" cy="2628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59630-4CDB-4EC0-B40B-9CB7A224762C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C6B1C-606A-420A-BA7F-A3D9E7F63CAA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848225" y="3240088"/>
            <a:ext cx="3312000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4406C-9B72-4155-8770-AB5F609F78A9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42FC1-19FB-4C2A-96C7-1A0CCA464744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2000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35C638-3170-4BDD-8106-EA16D5A7F95A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14BA3-4C2F-4552-8D5F-2D7639CA7CD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6" name="Picture 9" descr="grb moder za 10 pt.wm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sl-S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8599" y="3240000"/>
            <a:ext cx="3312000" cy="262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sl-SI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971550" y="3240088"/>
            <a:ext cx="3313113" cy="26273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4"/>
          </p:nvPr>
        </p:nvSpPr>
        <p:spPr>
          <a:xfrm>
            <a:off x="1008063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28513-5F80-453C-9BEB-2F19CD95C202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6F3F1-F410-4AC5-8DA5-CEFD18D018E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90BE4A-673C-48C4-B932-75E40A3911AE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2FAD63-4964-4A98-881B-8BF891285719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image" Target="../media/image2.wmf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 descr="Z:\JAVNA UPRAVA 2010\Si CGP\CGP_prirocnik_WEB\OUT\05 Medijsko promocijski elementi\11 PPT predstavitev\untitled folder\ozadje-0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1204913" cy="2047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REPUBLIKA SLOVENIJA</a:t>
            </a:r>
          </a:p>
          <a:p>
            <a:pPr fontAlgn="auto">
              <a:lnSpc>
                <a:spcPts val="84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00" b="1" dirty="0">
                <a:solidFill>
                  <a:schemeClr val="tx2"/>
                </a:solidFill>
                <a:latin typeface="Republika" pitchFamily="2" charset="-18"/>
                <a:cs typeface="Republika"/>
              </a:rPr>
              <a:t>MINISTRSTVO ZA PRIMER</a:t>
            </a:r>
          </a:p>
        </p:txBody>
      </p:sp>
      <p:pic>
        <p:nvPicPr>
          <p:cNvPr id="1028" name="Picture 8" descr="grb moder za 10 pt.wmf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554F220-DB44-4170-9908-0FA5354508F6}" type="datetimeFigureOut">
              <a:rPr lang="en-US"/>
              <a:pPr>
                <a:defRPr/>
              </a:pPr>
              <a:t>5/5/2011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7AC99A-D626-4189-BB26-DE08BFB0AE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971550" y="1547813"/>
            <a:ext cx="72009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sl-SI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71550" y="3240088"/>
            <a:ext cx="7200900" cy="26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l-SI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550" y="6356350"/>
            <a:ext cx="1582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C38445F-D5FF-4464-B2DF-E6A2C3274222}" type="datetimeFigureOut">
              <a:rPr lang="sl-SI"/>
              <a:pPr>
                <a:defRPr/>
              </a:pPr>
              <a:t>5.5.2011</a:t>
            </a:fld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16081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949DDE3-3DA2-4C83-ADFC-A4E24170915D}" type="slidenum">
              <a:rPr lang="sl-SI"/>
              <a:pPr>
                <a:defRPr/>
              </a:pPr>
              <a:t>‹#›</a:t>
            </a:fld>
            <a:endParaRPr lang="sl-SI" dirty="0"/>
          </a:p>
        </p:txBody>
      </p:sp>
      <p:pic>
        <p:nvPicPr>
          <p:cNvPr id="3079" name="Picture 9" descr="grb moder za 10 pt.wmf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39763" y="712788"/>
            <a:ext cx="166687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62025" y="708025"/>
            <a:ext cx="2322513" cy="31908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ts val="838"/>
              </a:lnSpc>
              <a:defRPr/>
            </a:pPr>
            <a:r>
              <a:rPr lang="en-US" sz="700">
                <a:solidFill>
                  <a:schemeClr val="tx2"/>
                </a:solidFill>
                <a:latin typeface="Republika" charset="-18"/>
              </a:rPr>
              <a:t>REPUBLIKA SLOVENIJA</a:t>
            </a:r>
          </a:p>
          <a:p>
            <a:pPr>
              <a:lnSpc>
                <a:spcPts val="838"/>
              </a:lnSpc>
              <a:defRPr/>
            </a:pPr>
            <a:r>
              <a:rPr lang="en-US" sz="700" b="1">
                <a:solidFill>
                  <a:schemeClr val="tx2"/>
                </a:solidFill>
                <a:latin typeface="Republika" charset="-18"/>
              </a:rPr>
              <a:t>MINISTRSTVO ZA </a:t>
            </a:r>
            <a:r>
              <a:rPr lang="sl-SI" sz="700" b="1">
                <a:solidFill>
                  <a:schemeClr val="tx2"/>
                </a:solidFill>
                <a:latin typeface="Republika" charset="-18"/>
              </a:rPr>
              <a:t>VISOKO ŠOLSTVO, ZNANOST IN TEHNOLOGIJO</a:t>
            </a:r>
            <a:endParaRPr lang="en-US" sz="700" b="1">
              <a:solidFill>
                <a:schemeClr val="tx2"/>
              </a:solidFill>
              <a:latin typeface="Republika" charset="-1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1" r:id="rId2"/>
    <p:sldLayoutId id="2147483660" r:id="rId3"/>
    <p:sldLayoutId id="2147483659" r:id="rId4"/>
    <p:sldLayoutId id="2147483664" r:id="rId5"/>
    <p:sldLayoutId id="2147483665" r:id="rId6"/>
    <p:sldLayoutId id="2147483666" r:id="rId7"/>
    <p:sldLayoutId id="2147483658" r:id="rId8"/>
    <p:sldLayoutId id="2147483667" r:id="rId9"/>
    <p:sldLayoutId id="2147483668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ddsz.gov.si/fileadmin/mddsz.gov.si/pageuploads/dokumenti__pdf/evidenca_regul_poklici_dej_190908.pdf" TargetMode="External"/><Relationship Id="rId2" Type="http://schemas.openxmlformats.org/officeDocument/2006/relationships/hyperlink" Target="http://zakonodaja.gov.si/rpsi/r09/predpis_ZAKO3189.html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://www.mddsz.gov.si/si/delovna_podrocja/trg_dela_in_zaposlovanje/vzajemno_priznavanje_kvalifikacij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5.gif"/><Relationship Id="rId7" Type="http://schemas.openxmlformats.org/officeDocument/2006/relationships/hyperlink" Target="http://www.enic-naric.net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5" Type="http://schemas.openxmlformats.org/officeDocument/2006/relationships/hyperlink" Target="http://www.mvzt.gov.si/si/delovna_podrocja/priznavanje_izobrazevanja_enicnaric" TargetMode="Externa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hcch.e-vision.nl/index_en.php?act=conventions.status&amp;cid=41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adni-list.si/1/content?id=53383" TargetMode="External"/><Relationship Id="rId7" Type="http://schemas.openxmlformats.org/officeDocument/2006/relationships/image" Target="../media/image10.png"/><Relationship Id="rId2" Type="http://schemas.openxmlformats.org/officeDocument/2006/relationships/hyperlink" Target="http://www.uradni-list.si/1/content?id=50060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pvi.mvzt.gov.si/sporazumi/index.html" TargetMode="External"/><Relationship Id="rId5" Type="http://schemas.openxmlformats.org/officeDocument/2006/relationships/hyperlink" Target="http://www.enic-naric.net/index.aspx?s=n&amp;r=ena&amp;d=legal" TargetMode="External"/><Relationship Id="rId4" Type="http://schemas.openxmlformats.org/officeDocument/2006/relationships/hyperlink" Target="http://pvi.mvzt.gov.si/zakon_o_ratifikaciji_konvencije/index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ctrTitle"/>
          </p:nvPr>
        </p:nvSpPr>
        <p:spPr bwMode="auto">
          <a:xfrm>
            <a:off x="971550" y="1547813"/>
            <a:ext cx="7834313" cy="1490662"/>
          </a:xfrm>
          <a:noFill/>
          <a:ln>
            <a:miter lim="800000"/>
            <a:headEnd/>
            <a:tailEnd/>
          </a:ln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sz="4000" smtClean="0">
                <a:solidFill>
                  <a:schemeClr val="tx2"/>
                </a:solidFill>
                <a:latin typeface="Arial" charset="0"/>
                <a:cs typeface="Arial" charset="0"/>
              </a:rPr>
              <a:t>PRIZNAVANJE </a:t>
            </a:r>
            <a:br>
              <a:rPr lang="sl-SI" sz="4000" smtClean="0">
                <a:solidFill>
                  <a:schemeClr val="tx2"/>
                </a:solidFill>
                <a:latin typeface="Arial" charset="0"/>
                <a:cs typeface="Arial" charset="0"/>
              </a:rPr>
            </a:br>
            <a:r>
              <a:rPr lang="sl-SI" sz="4000" smtClean="0">
                <a:solidFill>
                  <a:schemeClr val="tx2"/>
                </a:solidFill>
                <a:latin typeface="Arial" charset="0"/>
                <a:cs typeface="Arial" charset="0"/>
              </a:rPr>
              <a:t>izobraževanja</a:t>
            </a:r>
            <a:r>
              <a:rPr lang="sl-SI" sz="4000" smtClean="0">
                <a:latin typeface="Arial" charset="0"/>
                <a:cs typeface="Arial" charset="0"/>
              </a:rPr>
              <a:t> </a:t>
            </a:r>
            <a:r>
              <a:rPr lang="sl-SI" sz="3200" smtClean="0">
                <a:latin typeface="Arial" charset="0"/>
                <a:cs typeface="Arial" charset="0"/>
              </a:rPr>
              <a:t/>
            </a:r>
            <a:br>
              <a:rPr lang="sl-SI" sz="3200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</a:rPr>
              <a:t/>
            </a:r>
            <a:br>
              <a:rPr lang="sl-SI" sz="2000" smtClean="0">
                <a:latin typeface="Arial" charset="0"/>
                <a:cs typeface="Arial" charset="0"/>
              </a:rPr>
            </a:br>
            <a:r>
              <a:rPr lang="sl-SI" sz="3200" smtClean="0">
                <a:latin typeface="Arial" charset="0"/>
                <a:cs typeface="Arial" charset="0"/>
              </a:rPr>
              <a:t/>
            </a:r>
            <a:br>
              <a:rPr lang="sl-SI" sz="3200" smtClean="0">
                <a:latin typeface="Arial" charset="0"/>
                <a:cs typeface="Arial" charset="0"/>
              </a:rPr>
            </a:br>
            <a:r>
              <a:rPr lang="sl-SI" sz="2400" smtClean="0">
                <a:latin typeface="Arial" charset="0"/>
                <a:cs typeface="Arial" charset="0"/>
              </a:rPr>
              <a:t>Ekonomska fakulteta Univerze v Ljubljani</a:t>
            </a:r>
            <a:r>
              <a:rPr lang="sl-SI" sz="3200" smtClean="0">
                <a:latin typeface="Arial" charset="0"/>
                <a:cs typeface="Arial" charset="0"/>
              </a:rPr>
              <a:t> </a:t>
            </a:r>
            <a:br>
              <a:rPr lang="sl-SI" sz="3200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</a:rPr>
              <a:t>13. 4. 2011</a:t>
            </a:r>
            <a:endParaRPr lang="en-US" sz="2000" smtClean="0">
              <a:latin typeface="Arial" charset="0"/>
              <a:cs typeface="Arial" charset="0"/>
            </a:endParaRPr>
          </a:p>
        </p:txBody>
      </p:sp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685800" y="604838"/>
            <a:ext cx="4064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Republika"/>
              </a:rPr>
              <a:t></a:t>
            </a:r>
          </a:p>
        </p:txBody>
      </p:sp>
      <p:sp>
        <p:nvSpPr>
          <p:cNvPr id="16387" name="TextBox 7"/>
          <p:cNvSpPr txBox="1">
            <a:spLocks noChangeArrowheads="1"/>
          </p:cNvSpPr>
          <p:nvPr/>
        </p:nvSpPr>
        <p:spPr bwMode="auto">
          <a:xfrm>
            <a:off x="1331913" y="1281113"/>
            <a:ext cx="191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Calibri" pitchFamily="34" charset="0"/>
              </a:rPr>
              <a:t></a:t>
            </a:r>
          </a:p>
        </p:txBody>
      </p:sp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841375" y="5272088"/>
            <a:ext cx="6164263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sz="2000">
                <a:solidFill>
                  <a:schemeClr val="tx2"/>
                </a:solidFill>
                <a:cs typeface="Arial" charset="0"/>
              </a:rPr>
              <a:t>Sektor za priznavanje izobraževanja, ENIC-NARIC</a:t>
            </a:r>
          </a:p>
          <a:p>
            <a:pPr>
              <a:spcBef>
                <a:spcPct val="50000"/>
              </a:spcBef>
            </a:pPr>
            <a:r>
              <a:rPr lang="sl-SI" sz="2000">
                <a:solidFill>
                  <a:schemeClr val="tx2"/>
                </a:solidFill>
                <a:cs typeface="Arial" charset="0"/>
              </a:rPr>
              <a:t>Anita Jesenko</a:t>
            </a:r>
          </a:p>
          <a:p>
            <a:pPr>
              <a:spcBef>
                <a:spcPct val="50000"/>
              </a:spcBef>
            </a:pPr>
            <a:r>
              <a:rPr lang="sl-SI" sz="2000">
                <a:solidFill>
                  <a:schemeClr val="tx2"/>
                </a:solidFill>
                <a:cs typeface="Arial" charset="0"/>
              </a:rPr>
              <a:t>e-naslov:naric.mvzt@gov.si</a:t>
            </a:r>
          </a:p>
        </p:txBody>
      </p:sp>
      <p:pic>
        <p:nvPicPr>
          <p:cNvPr id="1638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41375" y="4462463"/>
            <a:ext cx="3182938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46763" y="604838"/>
            <a:ext cx="2959100" cy="185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5638" y="2455863"/>
            <a:ext cx="1800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08063"/>
            <a:ext cx="8686800" cy="954087"/>
          </a:xfrm>
        </p:spPr>
        <p:txBody>
          <a:bodyPr wrap="square" lIns="91440" tIns="45720" rIns="91440" bIns="45720"/>
          <a:lstStyle/>
          <a:p>
            <a:r>
              <a:rPr lang="sl-SI" sz="2800" b="1" smtClean="0">
                <a:solidFill>
                  <a:schemeClr val="tx2"/>
                </a:solidFill>
                <a:latin typeface="Arial" charset="0"/>
              </a:rPr>
              <a:t>Priznavanje poklicnih kvalifikacij po direktivi </a:t>
            </a:r>
            <a:br>
              <a:rPr lang="sl-SI" sz="2800" b="1" smtClean="0">
                <a:solidFill>
                  <a:schemeClr val="tx2"/>
                </a:solidFill>
                <a:latin typeface="Arial" charset="0"/>
              </a:rPr>
            </a:br>
            <a:r>
              <a:rPr lang="it-IT" sz="2800" b="1" smtClean="0">
                <a:solidFill>
                  <a:schemeClr val="tx2"/>
                </a:solidFill>
                <a:latin typeface="Arial" charset="0"/>
              </a:rPr>
              <a:t>2005/36/ES</a:t>
            </a:r>
            <a:endParaRPr lang="sl-SI" sz="2800" b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62150"/>
            <a:ext cx="8424863" cy="4689475"/>
          </a:xfrm>
        </p:spPr>
        <p:txBody>
          <a:bodyPr lIns="91440" tIns="45720" rIns="91440" bIns="45720"/>
          <a:lstStyle/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Zakon o postopku priznavanja kvalifikacij državljanom držav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l-SI" sz="2000" b="1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članic EU, </a:t>
            </a: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Evropskega gospodarskega prostora in Švicarske </a:t>
            </a:r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l-SI" sz="20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konfederacije za opravljanje reguliranih poklicev oziroma dejavnosti v RS </a:t>
            </a: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</a:rPr>
              <a:t>(Uradni list RS, št. 21/02, 92/07 in 85/09) </a:t>
            </a:r>
            <a:r>
              <a:rPr lang="sl-SI" sz="2000" i="1" dirty="0" smtClean="0">
                <a:hlinkClick r:id="rId2"/>
              </a:rPr>
              <a:t>http://zakonodaja.gov.si/rpsi/r09/predpis_ZAKO3189.html</a:t>
            </a:r>
            <a:endParaRPr lang="sl-SI" sz="2000" i="1" dirty="0" smtClean="0"/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endParaRPr lang="sl-SI" sz="1400" i="1" dirty="0" smtClean="0"/>
          </a:p>
          <a:p>
            <a:pPr>
              <a:lnSpc>
                <a:spcPct val="80000"/>
              </a:lnSpc>
              <a:buFont typeface="Arial" pitchFamily="34" charset="0"/>
              <a:buNone/>
              <a:defRPr/>
            </a:pPr>
            <a:r>
              <a:rPr lang="sl-SI" sz="2400" b="1" dirty="0" smtClean="0"/>
              <a:t>BISTVO:</a:t>
            </a:r>
            <a:r>
              <a:rPr lang="sl-SI" sz="2000" b="1" dirty="0" smtClean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l-SI" sz="2000" b="1" dirty="0" smtClean="0"/>
              <a:t>priznavanje posameznikove celotne poklicne kvalifikacije iz EU </a:t>
            </a:r>
            <a:r>
              <a:rPr lang="sl-SI" sz="2000" dirty="0" smtClean="0"/>
              <a:t>(izobraževanje + pripravništvo + strokovni izpit)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l-SI" sz="2000" b="1" dirty="0" smtClean="0"/>
              <a:t>za regulirane poklice oziroma regulirane dejavnosti v RS</a:t>
            </a:r>
            <a:br>
              <a:rPr lang="sl-SI" sz="2000" b="1" dirty="0" smtClean="0"/>
            </a:br>
            <a:r>
              <a:rPr lang="sl-SI" sz="2000" i="1" dirty="0" smtClean="0">
                <a:hlinkClick r:id="rId3"/>
              </a:rPr>
              <a:t>http://www.mddsz.gov.si/fileadmin/mddsz.gov.si/pageuploads/dokumenti__pdf/evidenca_regul_poklici_dej_190908.pdf</a:t>
            </a:r>
            <a:endParaRPr lang="sl-SI" sz="2000" i="1" dirty="0" smtClean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sl-SI" sz="2000" b="1" dirty="0" smtClean="0"/>
              <a:t>pristojni organ za priznavanje: resorna ministrstva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sl-SI" sz="1800" dirty="0" smtClean="0"/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l-SI" sz="2000" b="1" dirty="0" smtClean="0">
                <a:solidFill>
                  <a:schemeClr val="tx2"/>
                </a:solidFill>
              </a:rPr>
              <a:t>Več informacij</a:t>
            </a:r>
            <a:r>
              <a:rPr lang="sl-SI" sz="2000" dirty="0" smtClean="0">
                <a:solidFill>
                  <a:schemeClr val="tx2"/>
                </a:solidFill>
              </a:rPr>
              <a:t>: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r>
              <a:rPr lang="sl-SI" sz="2000" dirty="0" smtClean="0"/>
              <a:t>	</a:t>
            </a:r>
            <a:r>
              <a:rPr lang="sl-SI" sz="2000" dirty="0" smtClean="0">
                <a:hlinkClick r:id="rId4"/>
              </a:rPr>
              <a:t>http://www.mddsz.gov.si/si/delovna_podrocja/trg_dela_in_zaposlovanje/vzajemno_priznavanje_kvalifikacij/</a:t>
            </a:r>
            <a:endParaRPr lang="sl-SI" sz="2000" dirty="0" smtClean="0">
              <a:solidFill>
                <a:schemeClr val="tx2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sl-SI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157163" cy="677862"/>
          </a:xfrm>
        </p:spPr>
        <p:txBody>
          <a:bodyPr/>
          <a:lstStyle/>
          <a:p>
            <a:r>
              <a:rPr lang="sl-SI" smtClean="0">
                <a:latin typeface="Arial" charset="0"/>
              </a:rPr>
              <a:t> </a:t>
            </a:r>
          </a:p>
        </p:txBody>
      </p:sp>
      <p:sp>
        <p:nvSpPr>
          <p:cNvPr id="116738" name="Ograda vsebine 2"/>
          <p:cNvSpPr>
            <a:spLocks noGrp="1"/>
          </p:cNvSpPr>
          <p:nvPr>
            <p:ph idx="1"/>
          </p:nvPr>
        </p:nvSpPr>
        <p:spPr>
          <a:xfrm>
            <a:off x="7783513" y="5605463"/>
            <a:ext cx="388937" cy="261937"/>
          </a:xfrm>
        </p:spPr>
        <p:txBody>
          <a:bodyPr/>
          <a:lstStyle/>
          <a:p>
            <a:endParaRPr lang="sl-SI" smtClean="0">
              <a:latin typeface="Arial" charset="0"/>
              <a:cs typeface="Arial" charset="0"/>
            </a:endParaRPr>
          </a:p>
          <a:p>
            <a:endParaRPr lang="sl-SI" smtClean="0">
              <a:latin typeface="Arial" charset="0"/>
              <a:cs typeface="Arial" charset="0"/>
            </a:endParaRPr>
          </a:p>
        </p:txBody>
      </p:sp>
      <p:pic>
        <p:nvPicPr>
          <p:cNvPr id="1167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46625" y="747713"/>
            <a:ext cx="3798888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5" descr="http://www.enic-naric.net/img/flags/SI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150" y="2849563"/>
            <a:ext cx="5334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1" name="PoljeZBesedilom 5"/>
          <p:cNvSpPr txBox="1">
            <a:spLocks noChangeArrowheads="1"/>
          </p:cNvSpPr>
          <p:nvPr/>
        </p:nvSpPr>
        <p:spPr bwMode="auto">
          <a:xfrm>
            <a:off x="392113" y="2141538"/>
            <a:ext cx="437515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 b="1">
                <a:solidFill>
                  <a:schemeClr val="accent1"/>
                </a:solidFill>
              </a:rPr>
              <a:t>PRIZNAVANJE IZOBRAŽEVANJA</a:t>
            </a:r>
          </a:p>
          <a:p>
            <a:r>
              <a:rPr lang="sl-SI" sz="2000" b="1">
                <a:solidFill>
                  <a:schemeClr val="accent1"/>
                </a:solidFill>
              </a:rPr>
              <a:t>v Sloveniji</a:t>
            </a:r>
          </a:p>
        </p:txBody>
      </p:sp>
      <p:pic>
        <p:nvPicPr>
          <p:cNvPr id="11674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7263" y="3863975"/>
            <a:ext cx="37782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3" name="PoljeZBesedilom 7"/>
          <p:cNvSpPr txBox="1">
            <a:spLocks noChangeArrowheads="1"/>
          </p:cNvSpPr>
          <p:nvPr/>
        </p:nvSpPr>
        <p:spPr bwMode="auto">
          <a:xfrm>
            <a:off x="369888" y="2916238"/>
            <a:ext cx="862171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u="sng">
                <a:hlinkClick r:id="rId5"/>
              </a:rPr>
              <a:t> </a:t>
            </a:r>
          </a:p>
          <a:p>
            <a:r>
              <a:rPr lang="sl-SI">
                <a:hlinkClick r:id="rId5"/>
              </a:rPr>
              <a:t>http://www.mvzt.gov.si/si/delovna_podrocja/priznavanje_izobrazevanja_enicnaric</a:t>
            </a:r>
            <a:r>
              <a:rPr lang="sl-SI"/>
              <a:t>/</a:t>
            </a:r>
          </a:p>
        </p:txBody>
      </p:sp>
      <p:pic>
        <p:nvPicPr>
          <p:cNvPr id="116744" name="Picture 8" descr="http://t1.gstatic.com/images?q=tbn:ANd9GcRRbLsuHSSUG-3jtk2azKT5sqqL3pnKPwBoBLPhdLPFL2qf2Kzi6w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9888" y="5224463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5" name="PoljeZBesedilom 9"/>
          <p:cNvSpPr txBox="1">
            <a:spLocks noChangeArrowheads="1"/>
          </p:cNvSpPr>
          <p:nvPr/>
        </p:nvSpPr>
        <p:spPr bwMode="auto">
          <a:xfrm>
            <a:off x="438150" y="5999163"/>
            <a:ext cx="357028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hlinkClick r:id="rId7"/>
              </a:rPr>
              <a:t>http://www.enic-naric.net</a:t>
            </a:r>
            <a:r>
              <a:rPr lang="sl-SI"/>
              <a:t>/</a:t>
            </a:r>
          </a:p>
        </p:txBody>
      </p:sp>
      <p:pic>
        <p:nvPicPr>
          <p:cNvPr id="116746" name="Picture 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62088" y="5387975"/>
            <a:ext cx="16922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6747" name="PoljeZBesedilom 11"/>
          <p:cNvSpPr txBox="1">
            <a:spLocks noChangeArrowheads="1"/>
          </p:cNvSpPr>
          <p:nvPr/>
        </p:nvSpPr>
        <p:spPr bwMode="auto">
          <a:xfrm>
            <a:off x="438150" y="4518025"/>
            <a:ext cx="4376738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000" b="1">
                <a:solidFill>
                  <a:schemeClr val="accent1"/>
                </a:solidFill>
              </a:rPr>
              <a:t>PRIZNAVANJE IZOBRAŽEVANJA</a:t>
            </a:r>
          </a:p>
          <a:p>
            <a:r>
              <a:rPr lang="sl-SI" sz="2000" b="1">
                <a:solidFill>
                  <a:schemeClr val="accent1"/>
                </a:solidFill>
              </a:rPr>
              <a:t>v tujini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62050"/>
            <a:ext cx="7200900" cy="1079500"/>
          </a:xfrm>
        </p:spPr>
        <p:txBody>
          <a:bodyPr wrap="square" lIns="91440" tIns="45720" rIns="91440" bIns="45720"/>
          <a:lstStyle/>
          <a:p>
            <a:r>
              <a:rPr lang="sl-SI" sz="2800" b="1" smtClean="0">
                <a:latin typeface="Arial" charset="0"/>
              </a:rPr>
              <a:t>TUJA LISTINA O IZOBRAŽEVANJU</a:t>
            </a:r>
            <a:endParaRPr lang="en-US" sz="2800" b="1" smtClean="0">
              <a:latin typeface="Arial" charset="0"/>
            </a:endParaRPr>
          </a:p>
        </p:txBody>
      </p:sp>
      <p:sp>
        <p:nvSpPr>
          <p:cNvPr id="1177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501063" cy="3995738"/>
          </a:xfrm>
        </p:spPr>
        <p:txBody>
          <a:bodyPr lIns="91440" tIns="45720" rIns="91440" bIns="45720"/>
          <a:lstStyle/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2600" b="1" smtClean="0">
                <a:latin typeface="Arial" charset="0"/>
                <a:cs typeface="Arial" charset="0"/>
              </a:rPr>
              <a:t>Tuja (javna) listina o izobraževanju je listina, 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2600" b="1" smtClean="0">
                <a:latin typeface="Arial" charset="0"/>
                <a:cs typeface="Arial" charset="0"/>
              </a:rPr>
              <a:t>s katero posamenik dokazuje, da je v tujini zaključil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2600" b="1" smtClean="0">
                <a:latin typeface="Arial" charset="0"/>
                <a:cs typeface="Arial" charset="0"/>
              </a:rPr>
              <a:t>določeno izobraževanje.</a:t>
            </a:r>
            <a:br>
              <a:rPr lang="sl-SI" sz="2600" b="1" smtClean="0">
                <a:latin typeface="Arial" charset="0"/>
                <a:cs typeface="Arial" charset="0"/>
              </a:rPr>
            </a:br>
            <a:endParaRPr lang="sl-SI" sz="2600" smtClean="0">
              <a:latin typeface="Arial" charset="0"/>
              <a:cs typeface="Arial" charset="0"/>
            </a:endParaRPr>
          </a:p>
          <a:p>
            <a:pPr>
              <a:lnSpc>
                <a:spcPct val="80000"/>
              </a:lnSpc>
            </a:pPr>
            <a:r>
              <a:rPr lang="sl-SI" sz="2600" smtClean="0">
                <a:latin typeface="Arial" charset="0"/>
                <a:cs typeface="Arial" charset="0"/>
              </a:rPr>
              <a:t>Uporaba tuje listine v pravnem prometu - </a:t>
            </a:r>
            <a:br>
              <a:rPr lang="sl-SI" sz="2600" smtClean="0">
                <a:latin typeface="Arial" charset="0"/>
                <a:cs typeface="Arial" charset="0"/>
              </a:rPr>
            </a:br>
            <a:r>
              <a:rPr lang="sl-SI" sz="2600" smtClean="0">
                <a:latin typeface="Arial" charset="0"/>
                <a:cs typeface="Arial" charset="0"/>
              </a:rPr>
              <a:t>če </a:t>
            </a:r>
            <a:r>
              <a:rPr lang="sl-SI" sz="2600" b="1" smtClean="0">
                <a:solidFill>
                  <a:schemeClr val="tx2"/>
                </a:solidFill>
                <a:latin typeface="Arial" charset="0"/>
                <a:cs typeface="Arial" charset="0"/>
              </a:rPr>
              <a:t>legalizirana</a:t>
            </a:r>
            <a:r>
              <a:rPr lang="sl-SI" sz="2600" smtClean="0">
                <a:latin typeface="Arial" charset="0"/>
                <a:cs typeface="Arial" charset="0"/>
              </a:rPr>
              <a:t> v skladu:</a:t>
            </a:r>
            <a:br>
              <a:rPr lang="sl-SI" sz="2600" smtClean="0">
                <a:latin typeface="Arial" charset="0"/>
                <a:cs typeface="Arial" charset="0"/>
              </a:rPr>
            </a:br>
            <a:r>
              <a:rPr lang="sl-SI" sz="1600" smtClean="0">
                <a:latin typeface="Arial" charset="0"/>
                <a:cs typeface="Arial" charset="0"/>
              </a:rPr>
              <a:t/>
            </a:r>
            <a:br>
              <a:rPr lang="sl-SI" sz="1600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</a:rPr>
              <a:t>- </a:t>
            </a:r>
            <a:r>
              <a:rPr lang="sl-SI" sz="2000" i="1" smtClean="0">
                <a:latin typeface="Arial" charset="0"/>
                <a:cs typeface="Arial" charset="0"/>
              </a:rPr>
              <a:t>Zakonom o overitvi listin v mednarodnem prometu</a:t>
            </a:r>
            <a:br>
              <a:rPr lang="sl-SI" sz="2000" i="1" smtClean="0">
                <a:latin typeface="Arial" charset="0"/>
                <a:cs typeface="Arial" charset="0"/>
              </a:rPr>
            </a:br>
            <a:r>
              <a:rPr lang="sl-SI" sz="2000" i="1" smtClean="0">
                <a:latin typeface="Arial" charset="0"/>
                <a:cs typeface="Arial" charset="0"/>
              </a:rPr>
              <a:t>  (Ur. l. RS, št. 64/2001)</a:t>
            </a:r>
            <a:r>
              <a:rPr lang="sl-SI" sz="2000" smtClean="0">
                <a:latin typeface="Arial" charset="0"/>
                <a:cs typeface="Arial" charset="0"/>
              </a:rPr>
              <a:t>  </a:t>
            </a:r>
            <a:br>
              <a:rPr lang="sl-SI" sz="2000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</a:rPr>
              <a:t>- </a:t>
            </a:r>
            <a:r>
              <a:rPr lang="sl-SI" sz="2000" i="1" smtClean="0">
                <a:latin typeface="Arial" charset="0"/>
                <a:cs typeface="Arial" charset="0"/>
              </a:rPr>
              <a:t>Konvencija o odpravi potrebe legalizacije tujih javnih</a:t>
            </a:r>
          </a:p>
          <a:p>
            <a:pPr>
              <a:lnSpc>
                <a:spcPct val="80000"/>
              </a:lnSpc>
              <a:buFont typeface="Arial" charset="0"/>
              <a:buNone/>
            </a:pPr>
            <a:r>
              <a:rPr lang="sl-SI" sz="2000" i="1" smtClean="0">
                <a:latin typeface="Arial" charset="0"/>
                <a:cs typeface="Arial" charset="0"/>
              </a:rPr>
              <a:t>       listin (Ur. l. FLRJ, Dodatek: št. 10/62) </a:t>
            </a:r>
            <a:r>
              <a:rPr lang="sl-SI" sz="2400" i="1" smtClean="0">
                <a:latin typeface="Arial" charset="0"/>
                <a:cs typeface="Arial" charset="0"/>
              </a:rPr>
              <a:t/>
            </a:r>
            <a:br>
              <a:rPr lang="sl-SI" sz="2400" i="1" smtClean="0">
                <a:latin typeface="Arial" charset="0"/>
                <a:cs typeface="Arial" charset="0"/>
              </a:rPr>
            </a:br>
            <a:r>
              <a:rPr lang="sl-SI" sz="2400" i="1" smtClean="0">
                <a:latin typeface="Arial" charset="0"/>
                <a:cs typeface="Arial" charset="0"/>
              </a:rPr>
              <a:t>	</a:t>
            </a:r>
            <a:br>
              <a:rPr lang="sl-SI" sz="2400" i="1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</a:rPr>
              <a:t>Države podpisnice </a:t>
            </a:r>
            <a:r>
              <a:rPr lang="sl-SI" sz="2000" b="1" smtClean="0">
                <a:solidFill>
                  <a:schemeClr val="tx2"/>
                </a:solidFill>
                <a:latin typeface="Arial" charset="0"/>
                <a:cs typeface="Arial" charset="0"/>
              </a:rPr>
              <a:t>Haaške konvencije (Apostille pečat)</a:t>
            </a:r>
            <a:r>
              <a:rPr lang="sl-SI" sz="2000" b="1" smtClean="0">
                <a:latin typeface="Arial" charset="0"/>
                <a:cs typeface="Arial" charset="0"/>
              </a:rPr>
              <a:t>:</a:t>
            </a:r>
            <a:r>
              <a:rPr lang="sl-SI" sz="2000" smtClean="0">
                <a:latin typeface="Arial" charset="0"/>
                <a:cs typeface="Arial" charset="0"/>
              </a:rPr>
              <a:t> </a:t>
            </a:r>
            <a:br>
              <a:rPr lang="sl-SI" sz="2000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  <a:hlinkClick r:id="rId2"/>
              </a:rPr>
              <a:t>http://hcch.e-vision.nl/index_en.php?act=conventions.status&amp;cid=41</a:t>
            </a:r>
            <a:endParaRPr lang="sl-SI" sz="200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98" name="Object 2"/>
          <p:cNvGraphicFramePr>
            <a:graphicFrameLocks noChangeAspect="1"/>
          </p:cNvGraphicFramePr>
          <p:nvPr>
            <p:ph type="clipArt" sz="half" idx="1"/>
          </p:nvPr>
        </p:nvGraphicFramePr>
        <p:xfrm>
          <a:off x="381000" y="1295400"/>
          <a:ext cx="4724400" cy="5181600"/>
        </p:xfrm>
        <a:graphic>
          <a:graphicData uri="http://schemas.openxmlformats.org/presentationml/2006/ole">
            <p:oleObj spid="_x0000_s80898" name="Slide" r:id="rId3" imgW="4410000" imgH="3295800" progId="PowerPoint.Slide.8">
              <p:embed/>
            </p:oleObj>
          </a:graphicData>
        </a:graphic>
      </p:graphicFrame>
      <p:sp>
        <p:nvSpPr>
          <p:cNvPr id="80899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59113" y="1524000"/>
            <a:ext cx="5419725" cy="4956175"/>
          </a:xfrm>
          <a:solidFill>
            <a:srgbClr val="FFFFFF"/>
          </a:solidFill>
        </p:spPr>
        <p:txBody>
          <a:bodyPr lIns="91440" tIns="45720" rIns="91440" bIns="45720"/>
          <a:lstStyle/>
          <a:p>
            <a:endParaRPr lang="sl-SI" sz="2400" b="1" smtClean="0">
              <a:latin typeface="Arial" charset="0"/>
              <a:cs typeface="Arial" charset="0"/>
            </a:endParaRPr>
          </a:p>
          <a:p>
            <a:r>
              <a:rPr 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Vloga</a:t>
            </a:r>
            <a:r>
              <a:rPr lang="sl-SI" sz="2400" b="1" smtClean="0">
                <a:latin typeface="Arial" charset="0"/>
                <a:cs typeface="Arial" charset="0"/>
              </a:rPr>
              <a:t> za priznavanje (Obr.N/Z/V)</a:t>
            </a:r>
          </a:p>
          <a:p>
            <a:r>
              <a:rPr 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Listina o izobraževanju </a:t>
            </a:r>
            <a:r>
              <a:rPr lang="sl-SI" sz="2400" b="1" smtClean="0">
                <a:latin typeface="Arial" charset="0"/>
                <a:cs typeface="Arial" charset="0"/>
              </a:rPr>
              <a:t>(</a:t>
            </a:r>
            <a:r>
              <a:rPr lang="sl-SI" sz="2400" i="1" smtClean="0">
                <a:latin typeface="Arial" charset="0"/>
                <a:cs typeface="Arial" charset="0"/>
              </a:rPr>
              <a:t>Apostille</a:t>
            </a:r>
            <a:r>
              <a:rPr lang="sl-SI" sz="2400" b="1" smtClean="0">
                <a:latin typeface="Arial" charset="0"/>
                <a:cs typeface="Arial" charset="0"/>
              </a:rPr>
              <a:t>)</a:t>
            </a:r>
          </a:p>
          <a:p>
            <a:r>
              <a:rPr lang="sl-SI" sz="2400" b="1" smtClean="0">
                <a:latin typeface="Arial" charset="0"/>
                <a:cs typeface="Arial" charset="0"/>
              </a:rPr>
              <a:t>Sodno overjeni prevod listine o izobraževanju v slovenski jezik</a:t>
            </a:r>
          </a:p>
          <a:p>
            <a:r>
              <a:rPr lang="sl-SI" sz="2400" b="1" smtClean="0">
                <a:latin typeface="Arial" charset="0"/>
                <a:cs typeface="Arial" charset="0"/>
              </a:rPr>
              <a:t>Dokazilo o opravljanih študijskih obveznostih, </a:t>
            </a:r>
            <a:r>
              <a:rPr 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priloga k diplomi</a:t>
            </a:r>
          </a:p>
          <a:p>
            <a:r>
              <a:rPr 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Program izobraževanja</a:t>
            </a:r>
          </a:p>
          <a:p>
            <a:r>
              <a:rPr lang="sl-SI" sz="2400" b="1" smtClean="0">
                <a:solidFill>
                  <a:schemeClr val="tx2"/>
                </a:solidFill>
                <a:latin typeface="Arial" charset="0"/>
                <a:cs typeface="Arial" charset="0"/>
              </a:rPr>
              <a:t>Kronološki opis izobraževanja</a:t>
            </a:r>
          </a:p>
          <a:p>
            <a:r>
              <a:rPr lang="sl-SI" sz="2400" b="1" smtClean="0">
                <a:latin typeface="Arial" charset="0"/>
                <a:cs typeface="Arial" charset="0"/>
              </a:rPr>
              <a:t>Upravna taksa</a:t>
            </a:r>
          </a:p>
        </p:txBody>
      </p:sp>
      <p:sp>
        <p:nvSpPr>
          <p:cNvPr id="80900" name="AutoShape 4"/>
          <p:cNvSpPr>
            <a:spLocks noGrp="1" noChangeArrowheads="1"/>
          </p:cNvSpPr>
          <p:nvPr>
            <p:ph type="title"/>
          </p:nvPr>
        </p:nvSpPr>
        <p:spPr>
          <a:xfrm>
            <a:off x="609600" y="450850"/>
            <a:ext cx="8229600" cy="1073150"/>
          </a:xfrm>
          <a:prstGeom prst="wedgeRoundRectCallout">
            <a:avLst>
              <a:gd name="adj1" fmla="val -37532"/>
              <a:gd name="adj2" fmla="val 89046"/>
              <a:gd name="adj3" fmla="val 16667"/>
            </a:avLst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lIns="91440" tIns="45720" rIns="91440" bIns="45720" anchor="ctr"/>
          <a:lstStyle/>
          <a:p>
            <a:r>
              <a:rPr lang="sl-SI" b="1" smtClean="0">
                <a:latin typeface="Arial" charset="0"/>
              </a:rPr>
              <a:t>Dokumentacija popolna? </a:t>
            </a:r>
          </a:p>
        </p:txBody>
      </p:sp>
      <p:pic>
        <p:nvPicPr>
          <p:cNvPr id="8090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8863" y="5403850"/>
            <a:ext cx="1800225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62050"/>
            <a:ext cx="7200900" cy="954088"/>
          </a:xfrm>
        </p:spPr>
        <p:txBody>
          <a:bodyPr wrap="square" lIns="91440" tIns="45720" rIns="91440" bIns="45720"/>
          <a:lstStyle/>
          <a:p>
            <a:r>
              <a:rPr lang="sl-SI" sz="2800" b="1" smtClean="0">
                <a:solidFill>
                  <a:schemeClr val="accent1"/>
                </a:solidFill>
                <a:latin typeface="Arial" charset="0"/>
              </a:rPr>
              <a:t>MERILA PRI PRIZNAVANJU</a:t>
            </a:r>
            <a:r>
              <a:rPr lang="sl-SI" sz="2800" smtClean="0">
                <a:latin typeface="Arial" charset="0"/>
              </a:rPr>
              <a:t> </a:t>
            </a:r>
            <a:br>
              <a:rPr lang="sl-SI" sz="2800" smtClean="0">
                <a:latin typeface="Arial" charset="0"/>
              </a:rPr>
            </a:br>
            <a:r>
              <a:rPr lang="sl-SI" sz="2800" smtClean="0">
                <a:solidFill>
                  <a:schemeClr val="accent1"/>
                </a:solidFill>
                <a:latin typeface="Arial" charset="0"/>
              </a:rPr>
              <a:t>(ZPVI in mednarodna načela priznavanja):</a:t>
            </a:r>
            <a:endParaRPr lang="en-US" sz="2800" b="1" smtClean="0">
              <a:latin typeface="Arial" charset="0"/>
            </a:endParaRPr>
          </a:p>
        </p:txBody>
      </p:sp>
      <p:sp>
        <p:nvSpPr>
          <p:cNvPr id="1198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57400"/>
            <a:ext cx="8501063" cy="3995738"/>
          </a:xfrm>
        </p:spPr>
        <p:txBody>
          <a:bodyPr lIns="91440" tIns="45720" rIns="91440" bIns="45720"/>
          <a:lstStyle/>
          <a:p>
            <a:pPr>
              <a:buFont typeface="Arial" charset="0"/>
              <a:buNone/>
            </a:pPr>
            <a:endParaRPr lang="sl-SI" smtClean="0">
              <a:latin typeface="Arial" charset="0"/>
              <a:cs typeface="Arial" charset="0"/>
            </a:endParaRPr>
          </a:p>
          <a:p>
            <a:pPr lvl="1"/>
            <a:r>
              <a:rPr lang="sl-SI" b="1" smtClean="0">
                <a:latin typeface="Arial" charset="0"/>
                <a:cs typeface="Arial" charset="0"/>
              </a:rPr>
              <a:t>sistem šolanja</a:t>
            </a:r>
          </a:p>
          <a:p>
            <a:pPr lvl="1"/>
            <a:r>
              <a:rPr lang="sl-SI" b="1" smtClean="0">
                <a:latin typeface="Arial" charset="0"/>
                <a:cs typeface="Arial" charset="0"/>
              </a:rPr>
              <a:t>študijski program, predmetnik</a:t>
            </a:r>
          </a:p>
          <a:p>
            <a:pPr lvl="1"/>
            <a:r>
              <a:rPr lang="sl-SI" b="1" smtClean="0">
                <a:latin typeface="Arial" charset="0"/>
                <a:cs typeface="Arial" charset="0"/>
              </a:rPr>
              <a:t>učni dosežki</a:t>
            </a:r>
          </a:p>
          <a:p>
            <a:pPr lvl="1"/>
            <a:r>
              <a:rPr lang="sl-SI" b="1" smtClean="0">
                <a:latin typeface="Arial" charset="0"/>
                <a:cs typeface="Arial" charset="0"/>
              </a:rPr>
              <a:t>trajanje izobraževanja</a:t>
            </a:r>
          </a:p>
          <a:p>
            <a:pPr lvl="1"/>
            <a:r>
              <a:rPr lang="sl-SI" b="1" smtClean="0">
                <a:latin typeface="Arial" charset="0"/>
                <a:cs typeface="Arial" charset="0"/>
              </a:rPr>
              <a:t>pravice, ki iz izobraževanja izhajajo</a:t>
            </a:r>
          </a:p>
          <a:p>
            <a:pPr lvl="1"/>
            <a:r>
              <a:rPr lang="sl-SI" b="1" smtClean="0">
                <a:latin typeface="Arial" charset="0"/>
                <a:cs typeface="Arial" charset="0"/>
              </a:rPr>
              <a:t>druge okoliščine, pomembne za priznavanje</a:t>
            </a:r>
          </a:p>
          <a:p>
            <a:pPr lvl="1"/>
            <a:endParaRPr lang="sl-SI" sz="2000" b="1" smtClean="0">
              <a:latin typeface="Arial" charset="0"/>
              <a:cs typeface="Arial" charset="0"/>
            </a:endParaRPr>
          </a:p>
          <a:p>
            <a:pPr lvl="1">
              <a:buFont typeface="Arial" charset="0"/>
              <a:buNone/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BISTVENE RAZLIKE</a:t>
            </a:r>
            <a:endParaRPr lang="sl-SI" sz="2000" smtClean="0">
              <a:solidFill>
                <a:schemeClr val="accent1"/>
              </a:solidFill>
              <a:latin typeface="Arial" charset="0"/>
              <a:cs typeface="Arial" charset="0"/>
            </a:endParaRPr>
          </a:p>
        </p:txBody>
      </p:sp>
      <p:pic>
        <p:nvPicPr>
          <p:cNvPr id="119811" name="Picture 4" descr="MCj02321640000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972865">
            <a:off x="7010400" y="87313"/>
            <a:ext cx="1912938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4719638" cy="554037"/>
          </a:xfrm>
        </p:spPr>
        <p:txBody>
          <a:bodyPr/>
          <a:lstStyle/>
          <a:p>
            <a:r>
              <a:rPr lang="sl-SI" sz="3600" b="1" smtClean="0">
                <a:solidFill>
                  <a:schemeClr val="accent1"/>
                </a:solidFill>
                <a:latin typeface="Arial" charset="0"/>
              </a:rPr>
              <a:t>Olajšanje priznavanja</a:t>
            </a:r>
          </a:p>
        </p:txBody>
      </p:sp>
      <p:sp>
        <p:nvSpPr>
          <p:cNvPr id="120834" name="Ograda vsebine 2"/>
          <p:cNvSpPr>
            <a:spLocks noGrp="1"/>
          </p:cNvSpPr>
          <p:nvPr>
            <p:ph idx="1"/>
          </p:nvPr>
        </p:nvSpPr>
        <p:spPr>
          <a:xfrm>
            <a:off x="971550" y="2492375"/>
            <a:ext cx="7943850" cy="3886200"/>
          </a:xfrm>
        </p:spPr>
        <p:txBody>
          <a:bodyPr/>
          <a:lstStyle/>
          <a:p>
            <a:pPr>
              <a:buFontTx/>
              <a:buNone/>
            </a:pPr>
            <a:r>
              <a:rPr lang="sl-SI" sz="2400" b="1" smtClean="0">
                <a:latin typeface="Arial" charset="0"/>
                <a:cs typeface="Arial" charset="0"/>
              </a:rPr>
              <a:t>-   ENIC, NARIC, MERIC nacionalni</a:t>
            </a:r>
            <a:r>
              <a:rPr lang="sl-SI" sz="2400" smtClean="0">
                <a:latin typeface="Arial" charset="0"/>
                <a:cs typeface="Arial" charset="0"/>
              </a:rPr>
              <a:t> centri za priznavanje</a:t>
            </a:r>
          </a:p>
          <a:p>
            <a:pPr>
              <a:buFontTx/>
              <a:buNone/>
            </a:pPr>
            <a:r>
              <a:rPr lang="sl-SI" sz="2400" b="1" smtClean="0">
                <a:latin typeface="Arial" charset="0"/>
                <a:cs typeface="Arial" charset="0"/>
              </a:rPr>
              <a:t>-   Priloga k diplomi</a:t>
            </a:r>
          </a:p>
          <a:p>
            <a:pPr>
              <a:buFontTx/>
              <a:buNone/>
            </a:pPr>
            <a:r>
              <a:rPr lang="sl-SI" sz="2400" b="1" smtClean="0">
                <a:latin typeface="Arial" charset="0"/>
                <a:cs typeface="Arial" charset="0"/>
              </a:rPr>
              <a:t>-   Kreditni način študija - ECTS</a:t>
            </a:r>
            <a:endParaRPr lang="sl-SI" sz="2000" i="1" smtClean="0">
              <a:latin typeface="Arial" charset="0"/>
              <a:cs typeface="Arial" charset="0"/>
            </a:endParaRPr>
          </a:p>
          <a:p>
            <a:pPr>
              <a:buFontTx/>
              <a:buNone/>
            </a:pPr>
            <a:r>
              <a:rPr lang="sl-SI" sz="2400" b="1" smtClean="0">
                <a:latin typeface="Arial" charset="0"/>
                <a:cs typeface="Arial" charset="0"/>
              </a:rPr>
              <a:t>-   Lizbonska konvencija o priznavanju VŠ kvalifikacij v Evropski regiji</a:t>
            </a:r>
          </a:p>
          <a:p>
            <a:pPr>
              <a:buFontTx/>
              <a:buChar char="-"/>
            </a:pPr>
            <a:r>
              <a:rPr lang="sl-SI" sz="2400" b="1" smtClean="0">
                <a:latin typeface="Arial" charset="0"/>
                <a:cs typeface="Arial" charset="0"/>
              </a:rPr>
              <a:t>Bolonjski proces – enotna struktura v VŠ</a:t>
            </a:r>
          </a:p>
          <a:p>
            <a:pPr>
              <a:buFontTx/>
              <a:buChar char="-"/>
            </a:pPr>
            <a:r>
              <a:rPr lang="sl-SI" sz="2400" b="1" smtClean="0">
                <a:latin typeface="Arial" charset="0"/>
                <a:cs typeface="Arial" charset="0"/>
              </a:rPr>
              <a:t>Evropsko ogrodje kvalifikacij</a:t>
            </a:r>
          </a:p>
          <a:p>
            <a:pPr>
              <a:buFontTx/>
              <a:buChar char="-"/>
            </a:pPr>
            <a:r>
              <a:rPr lang="sl-SI" sz="2400" b="1" smtClean="0">
                <a:latin typeface="Arial" charset="0"/>
                <a:cs typeface="Arial" charset="0"/>
              </a:rPr>
              <a:t>Medinstitucionalni dogovori</a:t>
            </a:r>
          </a:p>
          <a:p>
            <a:pPr>
              <a:buFontTx/>
              <a:buChar char="-"/>
            </a:pPr>
            <a:r>
              <a:rPr lang="sl-SI" sz="2400" b="1" smtClean="0">
                <a:latin typeface="Arial" charset="0"/>
                <a:cs typeface="Arial" charset="0"/>
              </a:rPr>
              <a:t>…</a:t>
            </a:r>
          </a:p>
          <a:p>
            <a:endParaRPr lang="sl-SI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Naslov 1"/>
          <p:cNvSpPr>
            <a:spLocks noGrp="1"/>
          </p:cNvSpPr>
          <p:nvPr>
            <p:ph type="title"/>
          </p:nvPr>
        </p:nvSpPr>
        <p:spPr>
          <a:xfrm>
            <a:off x="971550" y="1209675"/>
            <a:ext cx="4643438" cy="677863"/>
          </a:xfrm>
        </p:spPr>
        <p:txBody>
          <a:bodyPr/>
          <a:lstStyle/>
          <a:p>
            <a:pPr eaLnBrk="1" hangingPunct="1"/>
            <a:r>
              <a:rPr lang="sl-SI" b="1" smtClean="0">
                <a:latin typeface="Arial" charset="0"/>
              </a:rPr>
              <a:t>Spremembe ZPVI</a:t>
            </a:r>
          </a:p>
        </p:txBody>
      </p:sp>
      <p:sp>
        <p:nvSpPr>
          <p:cNvPr id="121858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284163" y="1887538"/>
            <a:ext cx="8401050" cy="22050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sl-SI" sz="2000" b="1" smtClean="0">
              <a:solidFill>
                <a:schemeClr val="accent2"/>
              </a:solidFill>
              <a:latin typeface="Arial" charset="0"/>
              <a:cs typeface="Arial" charset="0"/>
            </a:endParaRPr>
          </a:p>
          <a:p>
            <a:pPr eaLnBrk="1" hangingPunct="1">
              <a:buFont typeface="Symbol" pitchFamily="18" charset="2"/>
              <a:buChar char=""/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Pravičnejša obravnava tujega izobraževanja</a:t>
            </a:r>
            <a:b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sl-SI" sz="2000" i="1" smtClean="0">
                <a:latin typeface="Arial" charset="0"/>
                <a:cs typeface="Arial" charset="0"/>
              </a:rPr>
              <a:t>(fair recognition) </a:t>
            </a:r>
            <a:r>
              <a:rPr lang="sl-SI" sz="2000" smtClean="0">
                <a:latin typeface="Arial" charset="0"/>
                <a:cs typeface="Arial" charset="0"/>
              </a:rPr>
              <a:t>vzpostavitev prakse, primerljivejše mednarodni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Olajšanje postopka za vlagatelje</a:t>
            </a:r>
            <a:r>
              <a:rPr lang="sl-SI" sz="2000" smtClean="0">
                <a:latin typeface="Arial" charset="0"/>
                <a:cs typeface="Arial" charset="0"/>
              </a:rPr>
              <a:t> </a:t>
            </a:r>
            <a:br>
              <a:rPr lang="sl-SI" sz="2000" smtClean="0">
                <a:latin typeface="Arial" charset="0"/>
                <a:cs typeface="Arial" charset="0"/>
              </a:rPr>
            </a:br>
            <a:r>
              <a:rPr lang="sl-SI" sz="2000" smtClean="0">
                <a:latin typeface="Arial" charset="0"/>
                <a:cs typeface="Arial" charset="0"/>
              </a:rPr>
              <a:t>(odprava administrativnih in postopkovnih ovir)</a:t>
            </a:r>
          </a:p>
          <a:p>
            <a:pPr eaLnBrk="1" hangingPunct="1">
              <a:buFont typeface="Symbol" pitchFamily="18" charset="2"/>
              <a:buChar char=""/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Odprava ugotavljanja enakovrednosti</a:t>
            </a:r>
            <a: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sl-SI" sz="2000" smtClean="0">
                <a:latin typeface="Arial" charset="0"/>
                <a:cs typeface="Arial" charset="0"/>
              </a:rPr>
              <a:t>tujega naslova slovenskemu naslovu</a:t>
            </a:r>
          </a:p>
          <a:p>
            <a:pPr algn="just" eaLnBrk="1" hangingPunct="1">
              <a:buFont typeface="Arial" charset="0"/>
              <a:buNone/>
            </a:pPr>
            <a:endParaRPr lang="sl-SI" sz="200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21859" name="Picture 2" descr="http://t0.gstatic.com/images?q=tbn:ANd9GcT_rgeupLKmRoErq9AeJqyvBsun43sitk_r1MJKD4D3ZIZDZQoeAqqoGAH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46950" y="0"/>
            <a:ext cx="1797050" cy="134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jeZBesedilom 6"/>
          <p:cNvSpPr txBox="1"/>
          <p:nvPr/>
        </p:nvSpPr>
        <p:spPr>
          <a:xfrm>
            <a:off x="666750" y="4735513"/>
            <a:ext cx="3970338" cy="8001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00" b="1" dirty="0">
                <a:solidFill>
                  <a:schemeClr val="accent1">
                    <a:lumMod val="75000"/>
                  </a:schemeClr>
                </a:solidFill>
              </a:rPr>
              <a:t>p</a:t>
            </a:r>
          </a:p>
          <a:p>
            <a:pPr algn="ctr"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priznavanje izobraževanja </a:t>
            </a:r>
          </a:p>
          <a:p>
            <a:pPr algn="ctr"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za namen zaposlovanja</a:t>
            </a:r>
          </a:p>
          <a:p>
            <a:pPr algn="ctr">
              <a:defRPr/>
            </a:pPr>
            <a:endParaRPr lang="sl-SI" sz="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PoljeZBesedilom 7"/>
          <p:cNvSpPr txBox="1"/>
          <p:nvPr/>
        </p:nvSpPr>
        <p:spPr>
          <a:xfrm>
            <a:off x="5807075" y="4765675"/>
            <a:ext cx="3079750" cy="769938"/>
          </a:xfrm>
          <a:prstGeom prst="rect">
            <a:avLst/>
          </a:prstGeom>
          <a:solidFill>
            <a:srgbClr val="99FF99"/>
          </a:solidFill>
          <a:ln cmpd="sng">
            <a:solidFill>
              <a:schemeClr val="tx1"/>
            </a:solidFill>
          </a:ln>
        </p:spPr>
        <p:txBody>
          <a:bodyPr>
            <a:spAutoFit/>
          </a:bodyPr>
          <a:lstStyle/>
          <a:p>
            <a:pPr>
              <a:defRPr/>
            </a:pPr>
            <a:endParaRPr lang="sl-SI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vrednotenje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</a:rPr>
              <a:t> izobraževanja</a:t>
            </a:r>
          </a:p>
          <a:p>
            <a:pPr>
              <a:defRPr/>
            </a:pPr>
            <a:r>
              <a:rPr lang="sl-SI" sz="800" dirty="0">
                <a:solidFill>
                  <a:srgbClr val="99FF99"/>
                </a:solidFill>
              </a:rPr>
              <a:t>p</a:t>
            </a:r>
          </a:p>
        </p:txBody>
      </p:sp>
      <p:sp>
        <p:nvSpPr>
          <p:cNvPr id="11" name="Desna puščica 10"/>
          <p:cNvSpPr/>
          <p:nvPr/>
        </p:nvSpPr>
        <p:spPr>
          <a:xfrm>
            <a:off x="4830763" y="4945063"/>
            <a:ext cx="784225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12" name="PoljeZBesedilom 11"/>
          <p:cNvSpPr txBox="1"/>
          <p:nvPr/>
        </p:nvSpPr>
        <p:spPr>
          <a:xfrm>
            <a:off x="666750" y="5681663"/>
            <a:ext cx="3970338" cy="79375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00" b="1" dirty="0">
                <a:solidFill>
                  <a:srgbClr val="376092"/>
                </a:solidFill>
              </a:rPr>
              <a:t>p</a:t>
            </a:r>
          </a:p>
          <a:p>
            <a:pPr algn="ctr">
              <a:defRPr/>
            </a:pPr>
            <a:r>
              <a:rPr lang="sl-SI" b="1" dirty="0">
                <a:solidFill>
                  <a:schemeClr val="accent2"/>
                </a:solidFill>
              </a:rPr>
              <a:t>ODLOČBA  v upravnem postopku</a:t>
            </a:r>
          </a:p>
          <a:p>
            <a:pPr algn="ctr">
              <a:defRPr/>
            </a:pPr>
            <a:r>
              <a:rPr lang="sl-SI" dirty="0">
                <a:solidFill>
                  <a:srgbClr val="376092"/>
                </a:solidFill>
              </a:rPr>
              <a:t>(se prizna/se ne prizna)</a:t>
            </a:r>
          </a:p>
          <a:p>
            <a:pPr algn="ctr">
              <a:defRPr/>
            </a:pPr>
            <a:endParaRPr lang="sl-SI" sz="800" dirty="0">
              <a:solidFill>
                <a:srgbClr val="376092"/>
              </a:solidFill>
            </a:endParaRPr>
          </a:p>
        </p:txBody>
      </p:sp>
      <p:sp>
        <p:nvSpPr>
          <p:cNvPr id="121864" name="PoljeZBesedilom 12"/>
          <p:cNvSpPr txBox="1">
            <a:spLocks noChangeArrowheads="1"/>
          </p:cNvSpPr>
          <p:nvPr/>
        </p:nvSpPr>
        <p:spPr bwMode="auto">
          <a:xfrm>
            <a:off x="5807075" y="5702300"/>
            <a:ext cx="3079750" cy="773113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sl-SI" b="1">
                <a:solidFill>
                  <a:schemeClr val="accent2"/>
                </a:solidFill>
                <a:cs typeface="Arial" charset="0"/>
              </a:rPr>
              <a:t>MNENJE </a:t>
            </a:r>
            <a:r>
              <a:rPr lang="sl-SI">
                <a:solidFill>
                  <a:srgbClr val="376092"/>
                </a:solidFill>
                <a:cs typeface="Arial" charset="0"/>
              </a:rPr>
              <a:t>z informacijami o  izobraževanju</a:t>
            </a:r>
            <a:endParaRPr lang="sl-SI" sz="800">
              <a:solidFill>
                <a:srgbClr val="376092"/>
              </a:solidFill>
            </a:endParaRPr>
          </a:p>
          <a:p>
            <a:endParaRPr lang="sl-SI" sz="800">
              <a:solidFill>
                <a:srgbClr val="99FF99"/>
              </a:solidFill>
            </a:endParaRPr>
          </a:p>
        </p:txBody>
      </p:sp>
      <p:sp>
        <p:nvSpPr>
          <p:cNvPr id="14" name="Desna puščica 13"/>
          <p:cNvSpPr/>
          <p:nvPr/>
        </p:nvSpPr>
        <p:spPr>
          <a:xfrm>
            <a:off x="4830763" y="5824538"/>
            <a:ext cx="784225" cy="3222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Naslov 1"/>
          <p:cNvSpPr>
            <a:spLocks noGrp="1"/>
          </p:cNvSpPr>
          <p:nvPr>
            <p:ph type="title" idx="4294967295"/>
          </p:nvPr>
        </p:nvSpPr>
        <p:spPr>
          <a:xfrm>
            <a:off x="954088" y="1212850"/>
            <a:ext cx="3787775" cy="669925"/>
          </a:xfrm>
        </p:spPr>
        <p:txBody>
          <a:bodyPr/>
          <a:lstStyle/>
          <a:p>
            <a:pPr eaLnBrk="1" hangingPunct="1"/>
            <a:r>
              <a:rPr lang="sl-SI" b="1" smtClean="0">
                <a:latin typeface="Arial" charset="0"/>
              </a:rPr>
              <a:t>SPREMEMBE:</a:t>
            </a:r>
          </a:p>
        </p:txBody>
      </p:sp>
      <p:sp>
        <p:nvSpPr>
          <p:cNvPr id="122882" name="Ograda besedila 2"/>
          <p:cNvSpPr>
            <a:spLocks noGrp="1"/>
          </p:cNvSpPr>
          <p:nvPr>
            <p:ph type="body" sz="quarter" idx="4294967295"/>
          </p:nvPr>
        </p:nvSpPr>
        <p:spPr>
          <a:xfrm>
            <a:off x="971550" y="2025650"/>
            <a:ext cx="8172450" cy="4094163"/>
          </a:xfrm>
        </p:spPr>
        <p:txBody>
          <a:bodyPr/>
          <a:lstStyle/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Organ vrednotenja = ENIC-NARIC center</a:t>
            </a:r>
            <a:b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sl-SI" sz="2000" b="1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Nov postopek vrednotenja 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–  </a:t>
            </a: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postopka priznavanja izobraževanja</a:t>
            </a:r>
          </a:p>
          <a:p>
            <a:pPr>
              <a:buFont typeface="Arial" charset="0"/>
              <a:buNone/>
            </a:pP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					   za namen zaposlovanja ni več</a:t>
            </a:r>
            <a:b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</a:b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			</a:t>
            </a: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					</a:t>
            </a:r>
          </a:p>
          <a:p>
            <a:pPr>
              <a:buFont typeface="Arial" charset="0"/>
              <a:buNone/>
            </a:pPr>
            <a:r>
              <a:rPr lang="sl-SI" sz="1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					</a:t>
            </a:r>
            <a:endParaRPr lang="sl-SI" sz="1000" b="1" smtClean="0"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endParaRPr lang="sl-SI" sz="2000" b="1" u="sng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endParaRPr lang="sl-SI" sz="2000" b="1" u="sng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sl-SI" sz="2000" b="1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Uporaba tujega naslova 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brez postopka </a:t>
            </a:r>
            <a:r>
              <a:rPr lang="sl-SI" sz="2000" b="1" smtClean="0">
                <a:solidFill>
                  <a:srgbClr val="99FF99"/>
                </a:solidFill>
                <a:latin typeface="Arial" charset="0"/>
                <a:cs typeface="Arial" charset="0"/>
              </a:rPr>
              <a:t>(19. člen ZSZN)</a:t>
            </a:r>
            <a:br>
              <a:rPr lang="sl-SI" sz="2000" b="1" smtClean="0">
                <a:solidFill>
                  <a:srgbClr val="99FF99"/>
                </a:solidFill>
                <a:latin typeface="Arial" charset="0"/>
                <a:cs typeface="Arial" charset="0"/>
              </a:rPr>
            </a:b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(</a:t>
            </a:r>
            <a:r>
              <a:rPr lang="sl-SI" sz="2000" i="1" smtClean="0">
                <a:solidFill>
                  <a:srgbClr val="999999"/>
                </a:solidFill>
                <a:latin typeface="Arial" charset="0"/>
                <a:cs typeface="Arial" charset="0"/>
              </a:rPr>
              <a:t>Master of Arts, Kraljevina Nizozemska) </a:t>
            </a:r>
            <a:br>
              <a:rPr lang="sl-SI" sz="2000" i="1" smtClean="0">
                <a:solidFill>
                  <a:srgbClr val="999999"/>
                </a:solidFill>
                <a:latin typeface="Arial" charset="0"/>
                <a:cs typeface="Arial" charset="0"/>
              </a:rPr>
            </a:br>
            <a:endParaRPr lang="sl-SI" sz="1000" i="1" smtClean="0">
              <a:solidFill>
                <a:srgbClr val="999999"/>
              </a:solidFill>
              <a:latin typeface="Arial" charset="0"/>
              <a:cs typeface="Arial" charset="0"/>
            </a:endParaRPr>
          </a:p>
          <a:p>
            <a:endParaRPr lang="sl-SI" sz="2000" b="1" smtClean="0">
              <a:solidFill>
                <a:srgbClr val="999999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Kotna puščica gor 4"/>
          <p:cNvSpPr/>
          <p:nvPr/>
        </p:nvSpPr>
        <p:spPr>
          <a:xfrm rot="5400000">
            <a:off x="2056607" y="2994819"/>
            <a:ext cx="850900" cy="7318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Kotna puščica gor 5"/>
          <p:cNvSpPr/>
          <p:nvPr/>
        </p:nvSpPr>
        <p:spPr>
          <a:xfrm rot="5400000">
            <a:off x="3456782" y="3947319"/>
            <a:ext cx="850900" cy="731837"/>
          </a:xfrm>
          <a:prstGeom prst="ben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8" name="PoljeZBesedilom 7"/>
          <p:cNvSpPr txBox="1"/>
          <p:nvPr/>
        </p:nvSpPr>
        <p:spPr>
          <a:xfrm>
            <a:off x="4452938" y="4368800"/>
            <a:ext cx="391795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b="1" dirty="0">
                <a:solidFill>
                  <a:schemeClr val="accent1"/>
                </a:solidFill>
              </a:rPr>
              <a:t>IJZ</a:t>
            </a:r>
            <a:r>
              <a:rPr lang="sl-SI" dirty="0"/>
              <a:t> </a:t>
            </a:r>
            <a:r>
              <a:rPr lang="sl-SI" b="1" dirty="0"/>
              <a:t>– javna baza mnenj</a:t>
            </a:r>
          </a:p>
        </p:txBody>
      </p:sp>
      <p:sp>
        <p:nvSpPr>
          <p:cNvPr id="9" name="PoljeZBesedilom 8"/>
          <p:cNvSpPr txBox="1"/>
          <p:nvPr/>
        </p:nvSpPr>
        <p:spPr>
          <a:xfrm>
            <a:off x="3113088" y="3416300"/>
            <a:ext cx="5257800" cy="3698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sl-SI" b="1" dirty="0">
                <a:solidFill>
                  <a:schemeClr val="accent1"/>
                </a:solidFill>
                <a:cs typeface="Arial" charset="0"/>
              </a:rPr>
              <a:t>MNENJA </a:t>
            </a:r>
            <a:r>
              <a:rPr lang="sl-SI" dirty="0">
                <a:cs typeface="Arial" charset="0"/>
              </a:rPr>
              <a:t>z informacijami o (tujem) izobraževanju</a:t>
            </a:r>
            <a:endParaRPr lang="sl-SI" dirty="0"/>
          </a:p>
        </p:txBody>
      </p:sp>
      <p:pic>
        <p:nvPicPr>
          <p:cNvPr id="122887" name="Picture 2" descr="http://t0.gstatic.com/images?q=tbn:ANd9GcT_rgeupLKmRoErq9AeJqyvBsun43sitk_r1MJKD4D3ZIZDZQoeAqqoGAH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13513" y="0"/>
            <a:ext cx="2630487" cy="197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293688"/>
            <a:ext cx="8653463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1217613"/>
            <a:ext cx="546735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9763" y="1671638"/>
            <a:ext cx="572452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7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79763" y="5122863"/>
            <a:ext cx="56864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5981700"/>
            <a:ext cx="91440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vzdol ukrivljena puščica 11"/>
          <p:cNvSpPr/>
          <p:nvPr/>
        </p:nvSpPr>
        <p:spPr>
          <a:xfrm rot="10501847">
            <a:off x="1425575" y="5045075"/>
            <a:ext cx="2362200" cy="60960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3" name="Navzdol ukrivljena puščica 12"/>
          <p:cNvSpPr/>
          <p:nvPr/>
        </p:nvSpPr>
        <p:spPr>
          <a:xfrm rot="11199836">
            <a:off x="1958975" y="5273675"/>
            <a:ext cx="2281238" cy="476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5" name="Navzdol ukrivljena puščica 14"/>
          <p:cNvSpPr/>
          <p:nvPr/>
        </p:nvSpPr>
        <p:spPr>
          <a:xfrm rot="5400000">
            <a:off x="8051006" y="5415757"/>
            <a:ext cx="1420813" cy="476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17" name="Navzdol ukrivljena puščica 16"/>
          <p:cNvSpPr/>
          <p:nvPr/>
        </p:nvSpPr>
        <p:spPr>
          <a:xfrm rot="6484498">
            <a:off x="7850188" y="5641975"/>
            <a:ext cx="1079500" cy="47625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Naslov 1"/>
          <p:cNvSpPr>
            <a:spLocks noGrp="1"/>
          </p:cNvSpPr>
          <p:nvPr>
            <p:ph type="title" idx="4294967295"/>
          </p:nvPr>
        </p:nvSpPr>
        <p:spPr>
          <a:xfrm>
            <a:off x="971550" y="1547813"/>
            <a:ext cx="6026150" cy="669925"/>
          </a:xfrm>
        </p:spPr>
        <p:txBody>
          <a:bodyPr/>
          <a:lstStyle/>
          <a:p>
            <a:pPr eaLnBrk="1" hangingPunct="1"/>
            <a:r>
              <a:rPr lang="sl-SI" b="1" smtClean="0">
                <a:latin typeface="Arial" charset="0"/>
              </a:rPr>
              <a:t>Postopek vrednotenja:</a:t>
            </a:r>
          </a:p>
        </p:txBody>
      </p:sp>
      <p:sp>
        <p:nvSpPr>
          <p:cNvPr id="125954" name="Ograda besedila 2"/>
          <p:cNvSpPr>
            <a:spLocks noGrp="1"/>
          </p:cNvSpPr>
          <p:nvPr>
            <p:ph type="body" sz="quarter" idx="4294967295"/>
          </p:nvPr>
        </p:nvSpPr>
        <p:spPr>
          <a:xfrm>
            <a:off x="971550" y="2416175"/>
            <a:ext cx="8172450" cy="4094163"/>
          </a:xfrm>
        </p:spPr>
        <p:txBody>
          <a:bodyPr/>
          <a:lstStyle/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Prosilec – vloži vlogo (</a:t>
            </a: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MVZT,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 ENIC-NARIC center)</a:t>
            </a:r>
          </a:p>
          <a:p>
            <a:pPr>
              <a:buFont typeface="Arial" charset="0"/>
              <a:buNone/>
            </a:pPr>
            <a:endParaRPr lang="sl-SI" sz="1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Obrazec in dokumentacija </a:t>
            </a: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(legalizacija in dvom v izvirnost)</a:t>
            </a:r>
          </a:p>
          <a:p>
            <a:pPr>
              <a:buFont typeface="Arial" charset="0"/>
              <a:buNone/>
            </a:pPr>
            <a:endParaRPr lang="sl-SI" sz="1000" b="1" smtClean="0">
              <a:solidFill>
                <a:srgbClr val="999999"/>
              </a:solidFill>
              <a:latin typeface="Arial" charset="0"/>
              <a:cs typeface="Arial" charset="0"/>
            </a:endParaRPr>
          </a:p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Izhodni dokument = MNENJE</a:t>
            </a:r>
            <a:b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sl-SI" sz="2000" b="1" smtClean="0">
                <a:latin typeface="Arial" charset="0"/>
                <a:cs typeface="Arial" charset="0"/>
              </a:rPr>
              <a:t>(rok: v treh mesecih </a:t>
            </a: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od popolne vloge)</a:t>
            </a:r>
          </a:p>
          <a:p>
            <a:pPr>
              <a:buFont typeface="Arial" charset="0"/>
              <a:buNone/>
            </a:pPr>
            <a:endParaRPr lang="sl-SI" sz="1000" smtClean="0">
              <a:solidFill>
                <a:srgbClr val="999999"/>
              </a:solidFill>
              <a:latin typeface="Arial" charset="0"/>
              <a:cs typeface="Arial" charset="0"/>
            </a:endParaRPr>
          </a:p>
          <a:p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Nestrinjanje z mnenjem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: ugovor – ugovorna komisija:</a:t>
            </a:r>
            <a:b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  <a:t>- predstavnik ENIC-NARIC</a:t>
            </a:r>
            <a:b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  <a:t>- predstavnik ministrstva glede na vrsto izobraževanja</a:t>
            </a:r>
            <a:b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  <a:t>- predstavnik ministrstva, ki opravlja naloga s področja Eurydice</a:t>
            </a:r>
          </a:p>
          <a:p>
            <a:pPr>
              <a:buFont typeface="Arial" charset="0"/>
              <a:buNone/>
            </a:pPr>
            <a:endParaRPr lang="sl-SI" sz="20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sl-SI" sz="2000" b="1" smtClean="0">
              <a:solidFill>
                <a:srgbClr val="999999"/>
              </a:solidFill>
              <a:latin typeface="Arial" charset="0"/>
              <a:cs typeface="Arial" charset="0"/>
            </a:endParaRP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0"/>
            <a:ext cx="1943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4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2352675" cy="677862"/>
          </a:xfrm>
        </p:spPr>
        <p:txBody>
          <a:bodyPr/>
          <a:lstStyle/>
          <a:p>
            <a:r>
              <a:rPr lang="sl-SI" b="1" smtClean="0">
                <a:latin typeface="Arial" charset="0"/>
              </a:rPr>
              <a:t>Vsebina:</a:t>
            </a:r>
            <a:endParaRPr lang="sl-SI" smtClean="0">
              <a:latin typeface="Arial" charset="0"/>
            </a:endParaRPr>
          </a:p>
        </p:txBody>
      </p:sp>
      <p:sp>
        <p:nvSpPr>
          <p:cNvPr id="107525" name="Ograda vsebine 2"/>
          <p:cNvSpPr>
            <a:spLocks noGrp="1"/>
          </p:cNvSpPr>
          <p:nvPr>
            <p:ph idx="1"/>
          </p:nvPr>
        </p:nvSpPr>
        <p:spPr>
          <a:xfrm>
            <a:off x="971550" y="2438400"/>
            <a:ext cx="7616825" cy="3429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Kaj je priznavanje? </a:t>
            </a:r>
          </a:p>
          <a:p>
            <a:pPr>
              <a:lnSpc>
                <a:spcPct val="90000"/>
              </a:lnSpc>
            </a:pPr>
            <a:r>
              <a:rPr lang="sl-SI" sz="2400" b="1" smtClean="0">
                <a:latin typeface="Arial" charset="0"/>
                <a:cs typeface="Arial" charset="0"/>
              </a:rPr>
              <a:t>Priznavanje izobraževanja v Sloveniji</a:t>
            </a:r>
          </a:p>
          <a:p>
            <a:pPr>
              <a:lnSpc>
                <a:spcPct val="90000"/>
              </a:lnSpc>
            </a:pPr>
            <a:r>
              <a:rPr lang="sl-SI" sz="24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Odhod v tujino: študij ali delo – priznavanje v tujini</a:t>
            </a:r>
          </a:p>
          <a:p>
            <a:pPr>
              <a:lnSpc>
                <a:spcPct val="90000"/>
              </a:lnSpc>
            </a:pPr>
            <a:r>
              <a:rPr lang="sl-SI" sz="2400" b="1" smtClean="0">
                <a:latin typeface="Arial" charset="0"/>
                <a:cs typeface="Arial" charset="0"/>
              </a:rPr>
              <a:t>Spremembe ZPVI</a:t>
            </a:r>
          </a:p>
          <a:p>
            <a:pPr>
              <a:lnSpc>
                <a:spcPct val="90000"/>
              </a:lnSpc>
            </a:pPr>
            <a:endParaRPr lang="sl-SI" sz="2000" b="1" smtClean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endParaRPr lang="sl-SI" sz="2000" b="1" smtClean="0">
              <a:solidFill>
                <a:srgbClr val="B9CDE5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sl-SI" smtClean="0">
              <a:latin typeface="Arial" charset="0"/>
              <a:cs typeface="Arial" charset="0"/>
            </a:endParaRPr>
          </a:p>
        </p:txBody>
      </p:sp>
      <p:graphicFrame>
        <p:nvGraphicFramePr>
          <p:cNvPr id="107522" name="Object 2"/>
          <p:cNvGraphicFramePr>
            <a:graphicFrameLocks noChangeAspect="1"/>
          </p:cNvGraphicFramePr>
          <p:nvPr/>
        </p:nvGraphicFramePr>
        <p:xfrm>
          <a:off x="7031038" y="3711575"/>
          <a:ext cx="1557337" cy="2819400"/>
        </p:xfrm>
        <a:graphic>
          <a:graphicData uri="http://schemas.openxmlformats.org/presentationml/2006/ole">
            <p:oleObj spid="_x0000_s107522" name="Clip" r:id="rId3" imgW="3247200" imgH="5878800" progId="">
              <p:embed/>
            </p:oleObj>
          </a:graphicData>
        </a:graphic>
      </p:graphicFrame>
      <p:graphicFrame>
        <p:nvGraphicFramePr>
          <p:cNvPr id="107523" name="Object 3"/>
          <p:cNvGraphicFramePr>
            <a:graphicFrameLocks noChangeAspect="1"/>
          </p:cNvGraphicFramePr>
          <p:nvPr/>
        </p:nvGraphicFramePr>
        <p:xfrm>
          <a:off x="5464175" y="4837113"/>
          <a:ext cx="1125538" cy="1727200"/>
        </p:xfrm>
        <a:graphic>
          <a:graphicData uri="http://schemas.openxmlformats.org/presentationml/2006/ole">
            <p:oleObj spid="_x0000_s107523" name="Clip" r:id="rId4" imgW="1857600" imgH="399564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Naslov 1"/>
          <p:cNvSpPr>
            <a:spLocks noGrp="1"/>
          </p:cNvSpPr>
          <p:nvPr>
            <p:ph type="title" idx="4294967295"/>
          </p:nvPr>
        </p:nvSpPr>
        <p:spPr>
          <a:xfrm>
            <a:off x="519113" y="1547813"/>
            <a:ext cx="8386762" cy="669925"/>
          </a:xfrm>
        </p:spPr>
        <p:txBody>
          <a:bodyPr/>
          <a:lstStyle/>
          <a:p>
            <a:pPr eaLnBrk="1" hangingPunct="1"/>
            <a:r>
              <a:rPr lang="sl-SI" b="1" smtClean="0">
                <a:latin typeface="Arial" charset="0"/>
              </a:rPr>
              <a:t>Predmet postopka vrednotenja:</a:t>
            </a:r>
          </a:p>
        </p:txBody>
      </p:sp>
      <p:sp>
        <p:nvSpPr>
          <p:cNvPr id="126978" name="Ograda besedila 2"/>
          <p:cNvSpPr>
            <a:spLocks noGrp="1"/>
          </p:cNvSpPr>
          <p:nvPr>
            <p:ph type="body" sz="quarter" idx="4294967295"/>
          </p:nvPr>
        </p:nvSpPr>
        <p:spPr>
          <a:xfrm>
            <a:off x="971550" y="2416175"/>
            <a:ext cx="8172450" cy="4094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sl-SI" sz="2000" b="1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Listine o v celoti opravljenem izobraževanju </a:t>
            </a:r>
            <a:r>
              <a:rPr lang="sl-SI" sz="2000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(del šolskega sistema)</a:t>
            </a:r>
            <a:r>
              <a:rPr lang="sl-SI" sz="2000" smtClean="0">
                <a:solidFill>
                  <a:schemeClr val="accent1"/>
                </a:solidFill>
                <a:latin typeface="Arial" charset="0"/>
                <a:cs typeface="Arial" charset="0"/>
              </a:rPr>
              <a:t>: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/>
            </a:r>
            <a:b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endParaRPr lang="sl-SI" sz="8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tuje</a:t>
            </a: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 </a:t>
            </a: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listine o izobraževanju</a:t>
            </a:r>
          </a:p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slovenske</a:t>
            </a: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 </a:t>
            </a: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listine o izobraževanju</a:t>
            </a:r>
          </a:p>
          <a:p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listine</a:t>
            </a: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> </a:t>
            </a:r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o izobraževanju, izdane v 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republikah SFRJ pred 25. 6. 1991</a:t>
            </a:r>
            <a: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  <a:t/>
            </a:r>
            <a:br>
              <a:rPr lang="sl-SI" sz="2000" b="1" smtClean="0">
                <a:solidFill>
                  <a:srgbClr val="999999"/>
                </a:solidFill>
                <a:latin typeface="Arial" charset="0"/>
                <a:cs typeface="Arial" charset="0"/>
              </a:rPr>
            </a:br>
            <a:endParaRPr lang="sl-SI" sz="2000" b="1" smtClean="0">
              <a:solidFill>
                <a:srgbClr val="999999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r>
              <a:rPr lang="sl-SI" sz="2000" b="1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Ni predmet postopka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:</a:t>
            </a:r>
            <a:b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</a:br>
            <a:endParaRPr lang="sl-SI" sz="800" b="1" smtClean="0">
              <a:solidFill>
                <a:schemeClr val="accent1"/>
              </a:solidFill>
              <a:latin typeface="Arial" charset="0"/>
              <a:cs typeface="Arial" charset="0"/>
            </a:endParaRPr>
          </a:p>
          <a:p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izobraževanje v trajanju 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manj kot 1 semester/pol leta /30 ECTS</a:t>
            </a:r>
          </a:p>
          <a:p>
            <a:r>
              <a:rPr lang="sl-SI" sz="2000" smtClean="0">
                <a:solidFill>
                  <a:srgbClr val="999999"/>
                </a:solidFill>
                <a:latin typeface="Arial" charset="0"/>
                <a:cs typeface="Arial" charset="0"/>
              </a:rPr>
              <a:t>listine po zaključenih 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tečajih, strokovnih izpitih, poklicnih kvalifikacijah, usposabljanjih</a:t>
            </a:r>
          </a:p>
          <a:p>
            <a:pPr>
              <a:buFont typeface="Arial" charset="0"/>
              <a:buNone/>
            </a:pPr>
            <a:endParaRPr lang="sl-SI" sz="2000" smtClean="0">
              <a:solidFill>
                <a:srgbClr val="999999"/>
              </a:solidFill>
              <a:latin typeface="Arial" charset="0"/>
              <a:cs typeface="Arial" charset="0"/>
            </a:endParaRPr>
          </a:p>
          <a:p>
            <a:pPr>
              <a:buFont typeface="Arial" charset="0"/>
              <a:buNone/>
            </a:pPr>
            <a:endParaRPr lang="sl-SI" sz="2000" b="1" smtClean="0">
              <a:solidFill>
                <a:srgbClr val="999999"/>
              </a:solidFill>
              <a:latin typeface="Arial" charset="0"/>
              <a:cs typeface="Arial" charset="0"/>
            </a:endParaRPr>
          </a:p>
        </p:txBody>
      </p:sp>
      <p:pic>
        <p:nvPicPr>
          <p:cNvPr id="1269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0"/>
            <a:ext cx="1943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6310313" cy="669925"/>
          </a:xfrm>
        </p:spPr>
        <p:txBody>
          <a:bodyPr/>
          <a:lstStyle/>
          <a:p>
            <a:pPr eaLnBrk="1" hangingPunct="1"/>
            <a:r>
              <a:rPr lang="sl-SI" b="1" smtClean="0">
                <a:latin typeface="Arial" charset="0"/>
              </a:rPr>
              <a:t>MNENJE </a:t>
            </a:r>
            <a:r>
              <a:rPr lang="sl-SI" sz="2800" b="1" smtClean="0">
                <a:latin typeface="Arial" charset="0"/>
              </a:rPr>
              <a:t>vsebuje informacije o</a:t>
            </a:r>
            <a:r>
              <a:rPr lang="sl-SI" b="1" smtClean="0">
                <a:latin typeface="Arial" charset="0"/>
              </a:rPr>
              <a:t>:</a:t>
            </a:r>
          </a:p>
        </p:txBody>
      </p:sp>
      <p:sp>
        <p:nvSpPr>
          <p:cNvPr id="128002" name="Ograda besedila 2"/>
          <p:cNvSpPr>
            <a:spLocks noGrp="1"/>
          </p:cNvSpPr>
          <p:nvPr>
            <p:ph type="body" sz="quarter" idx="13"/>
          </p:nvPr>
        </p:nvSpPr>
        <p:spPr>
          <a:xfrm>
            <a:off x="728663" y="2416175"/>
            <a:ext cx="8415337" cy="40941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listini o izobraževanju </a:t>
            </a:r>
            <a:r>
              <a:rPr lang="sl-SI" sz="2000" i="1" smtClean="0">
                <a:solidFill>
                  <a:srgbClr val="99FF99"/>
                </a:solidFill>
                <a:latin typeface="Arial" charset="0"/>
                <a:cs typeface="Arial" charset="0"/>
              </a:rPr>
              <a:t>(opredelitev pojma)</a:t>
            </a:r>
          </a:p>
          <a:p>
            <a:pPr>
              <a:lnSpc>
                <a:spcPct val="90000"/>
              </a:lnSpc>
            </a:pPr>
            <a:r>
              <a:rPr lang="sl-SI" sz="2000" b="1" smtClean="0">
                <a:latin typeface="Arial" charset="0"/>
                <a:cs typeface="Arial" charset="0"/>
              </a:rPr>
              <a:t>statusu izobraževalne </a:t>
            </a: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institucije in programa</a:t>
            </a:r>
            <a:r>
              <a:rPr lang="sl-SI" sz="2000" b="1" smtClean="0">
                <a:latin typeface="Arial" charset="0"/>
                <a:cs typeface="Arial" charset="0"/>
              </a:rPr>
              <a:t> </a:t>
            </a:r>
            <a:br>
              <a:rPr lang="sl-SI" sz="2000" b="1" smtClean="0">
                <a:latin typeface="Arial" charset="0"/>
                <a:cs typeface="Arial" charset="0"/>
              </a:rPr>
            </a:br>
            <a:endParaRPr lang="sl-SI" sz="800" b="1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l-SI" sz="20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opravljenem izobraževalnem programu</a:t>
            </a:r>
            <a:r>
              <a:rPr lang="sl-SI" sz="2000" b="1" smtClean="0">
                <a:latin typeface="Arial" charset="0"/>
                <a:cs typeface="Arial" charset="0"/>
              </a:rPr>
              <a:t>:</a:t>
            </a:r>
            <a:br>
              <a:rPr lang="sl-SI" sz="2000" b="1" smtClean="0">
                <a:latin typeface="Arial" charset="0"/>
                <a:cs typeface="Arial" charset="0"/>
              </a:rPr>
            </a:br>
            <a:r>
              <a:rPr lang="sl-SI" sz="2000" b="1" smtClean="0">
                <a:latin typeface="Arial" charset="0"/>
                <a:cs typeface="Arial" charset="0"/>
              </a:rPr>
              <a:t>- področje/smer </a:t>
            </a:r>
            <a:br>
              <a:rPr lang="sl-SI" sz="2000" b="1" smtClean="0">
                <a:latin typeface="Arial" charset="0"/>
                <a:cs typeface="Arial" charset="0"/>
              </a:rPr>
            </a:br>
            <a:r>
              <a:rPr lang="sl-SI" sz="2000" b="1" smtClean="0">
                <a:latin typeface="Arial" charset="0"/>
                <a:cs typeface="Arial" charset="0"/>
              </a:rPr>
              <a:t>- trajanje</a:t>
            </a:r>
            <a:br>
              <a:rPr lang="sl-SI" sz="2000" b="1" smtClean="0">
                <a:latin typeface="Arial" charset="0"/>
                <a:cs typeface="Arial" charset="0"/>
              </a:rPr>
            </a:br>
            <a:r>
              <a:rPr lang="sl-SI" sz="2000" b="1" smtClean="0">
                <a:latin typeface="Arial" charset="0"/>
                <a:cs typeface="Arial" charset="0"/>
              </a:rPr>
              <a:t>- v tujini pridobljen naslov</a:t>
            </a:r>
            <a:br>
              <a:rPr lang="sl-SI" sz="2000" b="1" smtClean="0">
                <a:latin typeface="Arial" charset="0"/>
                <a:cs typeface="Arial" charset="0"/>
              </a:rPr>
            </a:br>
            <a:r>
              <a:rPr lang="sl-SI" sz="2000" b="1" smtClean="0">
                <a:latin typeface="Arial" charset="0"/>
                <a:cs typeface="Arial" charset="0"/>
              </a:rPr>
              <a:t>- umeščenost v šolski sistem v državi izvora </a:t>
            </a:r>
            <a:br>
              <a:rPr lang="sl-SI" sz="2000" b="1" smtClean="0">
                <a:latin typeface="Arial" charset="0"/>
                <a:cs typeface="Arial" charset="0"/>
              </a:rPr>
            </a:br>
            <a:r>
              <a:rPr lang="sl-SI" sz="2000" b="1" smtClean="0">
                <a:latin typeface="Arial" charset="0"/>
                <a:cs typeface="Arial" charset="0"/>
              </a:rPr>
              <a:t>- splošnih pravicah, ki iz izobraževanja izhajajo</a:t>
            </a:r>
            <a:br>
              <a:rPr lang="sl-SI" sz="2000" b="1" smtClean="0">
                <a:latin typeface="Arial" charset="0"/>
                <a:cs typeface="Arial" charset="0"/>
              </a:rPr>
            </a:br>
            <a:endParaRPr lang="sl-SI" sz="800" b="1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</a:pPr>
            <a:r>
              <a:rPr lang="sl-SI" sz="2000" b="1" smtClean="0">
                <a:solidFill>
                  <a:srgbClr val="0070C0"/>
                </a:solidFill>
                <a:latin typeface="Arial" charset="0"/>
                <a:cs typeface="Arial" charset="0"/>
              </a:rPr>
              <a:t>primerljivosti tujega izobraževanja s slovenskim </a:t>
            </a:r>
            <a:r>
              <a:rPr lang="sl-SI" sz="2000" b="1" smtClean="0">
                <a:latin typeface="Arial" charset="0"/>
                <a:cs typeface="Arial" charset="0"/>
              </a:rPr>
              <a:t>– primerjava s slovenskim šolskim sistemom</a:t>
            </a:r>
            <a:br>
              <a:rPr lang="sl-SI" sz="2000" b="1" smtClean="0">
                <a:latin typeface="Arial" charset="0"/>
                <a:cs typeface="Arial" charset="0"/>
              </a:rPr>
            </a:br>
            <a:endParaRPr lang="sl-SI" sz="2000" b="1" smtClean="0">
              <a:latin typeface="Arial" charset="0"/>
              <a:cs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r>
              <a:rPr lang="sl-SI" sz="2000" u="sng" smtClean="0">
                <a:solidFill>
                  <a:schemeClr val="accent1"/>
                </a:solidFill>
                <a:latin typeface="Arial" charset="0"/>
                <a:cs typeface="Arial" charset="0"/>
              </a:rPr>
              <a:t>Če informacij o elementu ni mogoče pridobiti, se jih v mnenju ne poda!</a:t>
            </a:r>
            <a:endParaRPr lang="sl-SI" sz="2000" b="1" u="sng" smtClean="0">
              <a:latin typeface="Arial" charset="0"/>
              <a:cs typeface="Arial" charset="0"/>
            </a:endParaRPr>
          </a:p>
        </p:txBody>
      </p:sp>
      <p:pic>
        <p:nvPicPr>
          <p:cNvPr id="1280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0"/>
            <a:ext cx="1943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t0.gstatic.com/images?q=tbn:ANd9GcT_rgeupLKmRoErq9AeJqyvBsun43sitk_r1MJKD4D3ZIZDZQoeAqqoGAHz"/>
          <p:cNvPicPr>
            <a:picLocks noChangeAspect="1" noChangeArrowheads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lum bright="4000"/>
          </a:blip>
          <a:srcRect/>
          <a:stretch>
            <a:fillRect/>
          </a:stretch>
        </p:blipFill>
        <p:spPr bwMode="auto">
          <a:xfrm>
            <a:off x="0" y="-117046"/>
            <a:ext cx="9144000" cy="6975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6" name="Rectangle 2"/>
          <p:cNvSpPr>
            <a:spLocks noGrp="1"/>
          </p:cNvSpPr>
          <p:nvPr>
            <p:ph type="title"/>
          </p:nvPr>
        </p:nvSpPr>
        <p:spPr>
          <a:xfrm>
            <a:off x="2125663" y="5029200"/>
            <a:ext cx="5300662" cy="677863"/>
          </a:xfrm>
        </p:spPr>
        <p:txBody>
          <a:bodyPr/>
          <a:lstStyle/>
          <a:p>
            <a:r>
              <a:rPr lang="sl-SI" b="1" smtClean="0">
                <a:solidFill>
                  <a:schemeClr val="accent1"/>
                </a:solidFill>
                <a:latin typeface="Arial" charset="0"/>
              </a:rPr>
              <a:t>Hvala za pozornost</a:t>
            </a:r>
            <a:r>
              <a:rPr lang="sl-SI" smtClean="0">
                <a:latin typeface="Arial" charset="0"/>
              </a:rPr>
              <a:t>.</a:t>
            </a:r>
          </a:p>
        </p:txBody>
      </p:sp>
      <p:sp>
        <p:nvSpPr>
          <p:cNvPr id="129027" name="Rectangle 3"/>
          <p:cNvSpPr>
            <a:spLocks noGrp="1"/>
          </p:cNvSpPr>
          <p:nvPr>
            <p:ph type="body" idx="1"/>
          </p:nvPr>
        </p:nvSpPr>
        <p:spPr>
          <a:xfrm flipV="1">
            <a:off x="163513" y="5867400"/>
            <a:ext cx="8850312" cy="795338"/>
          </a:xfrm>
        </p:spPr>
        <p:txBody>
          <a:bodyPr/>
          <a:lstStyle/>
          <a:p>
            <a:endParaRPr lang="sl-SI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447675" y="303213"/>
            <a:ext cx="8696325" cy="830262"/>
          </a:xfrm>
          <a:solidFill>
            <a:srgbClr val="FFFFFF"/>
          </a:solidFill>
        </p:spPr>
        <p:txBody>
          <a:bodyPr wrap="square" lIns="91440" tIns="45720" rIns="91440" bIns="45720"/>
          <a:lstStyle/>
          <a:p>
            <a:pPr eaLnBrk="1" hangingPunct="1"/>
            <a:r>
              <a:rPr lang="sl-SI" sz="2400" b="1" smtClean="0">
                <a:solidFill>
                  <a:schemeClr val="tx2"/>
                </a:solidFill>
                <a:latin typeface="Arial" charset="0"/>
              </a:rPr>
              <a:t>PRIZNAVANJE = </a:t>
            </a:r>
            <a:r>
              <a:rPr lang="sl-SI" sz="2400" b="1" smtClean="0">
                <a:solidFill>
                  <a:srgbClr val="0070C0"/>
                </a:solidFill>
                <a:latin typeface="Arial" charset="0"/>
              </a:rPr>
              <a:t>PRENOS PRAVIC iz ene države v drugo</a:t>
            </a:r>
            <a:r>
              <a:rPr lang="sl-SI" sz="2400" b="1" smtClean="0">
                <a:latin typeface="Arial" charset="0"/>
              </a:rPr>
              <a:t/>
            </a:r>
            <a:br>
              <a:rPr lang="sl-SI" sz="2400" b="1" smtClean="0">
                <a:latin typeface="Arial" charset="0"/>
              </a:rPr>
            </a:br>
            <a:r>
              <a:rPr lang="sl-SI" sz="2400" b="1" smtClean="0">
                <a:latin typeface="Arial" charset="0"/>
              </a:rPr>
              <a:t>način odvisen: regulacija šolskega prostora in trga dela</a:t>
            </a:r>
          </a:p>
        </p:txBody>
      </p:sp>
      <p:graphicFrame>
        <p:nvGraphicFramePr>
          <p:cNvPr id="79874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138113" y="3135313"/>
          <a:ext cx="1555750" cy="1671637"/>
        </p:xfrm>
        <a:graphic>
          <a:graphicData uri="http://schemas.openxmlformats.org/presentationml/2006/ole">
            <p:oleObj spid="_x0000_s79874" name="Clip" r:id="rId3" imgW="3025440" imgH="3252600" progId="">
              <p:embed/>
            </p:oleObj>
          </a:graphicData>
        </a:graphic>
      </p:graphicFrame>
      <p:sp>
        <p:nvSpPr>
          <p:cNvPr id="79877" name="Text Box 4"/>
          <p:cNvSpPr txBox="1">
            <a:spLocks noChangeArrowheads="1"/>
          </p:cNvSpPr>
          <p:nvPr/>
        </p:nvSpPr>
        <p:spPr bwMode="auto">
          <a:xfrm>
            <a:off x="995363" y="4808538"/>
            <a:ext cx="2605087" cy="554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l-SI" sz="2000" b="1">
                <a:solidFill>
                  <a:schemeClr val="tx2"/>
                </a:solidFill>
              </a:rPr>
              <a:t>nostrifikacija</a:t>
            </a:r>
            <a:r>
              <a:rPr lang="sl-SI" sz="2400" b="1">
                <a:solidFill>
                  <a:schemeClr val="tx2"/>
                </a:solidFill>
              </a:rPr>
              <a:t/>
            </a:r>
            <a:br>
              <a:rPr lang="sl-SI" sz="2400" b="1">
                <a:solidFill>
                  <a:schemeClr val="tx2"/>
                </a:solidFill>
              </a:rPr>
            </a:br>
            <a:endParaRPr lang="sl-SI" sz="1000" b="1">
              <a:solidFill>
                <a:schemeClr val="tx2"/>
              </a:solidFill>
            </a:endParaRPr>
          </a:p>
        </p:txBody>
      </p:sp>
      <p:sp>
        <p:nvSpPr>
          <p:cNvPr id="79878" name="Text Box 5"/>
          <p:cNvSpPr txBox="1">
            <a:spLocks noChangeArrowheads="1"/>
          </p:cNvSpPr>
          <p:nvPr/>
        </p:nvSpPr>
        <p:spPr bwMode="auto">
          <a:xfrm>
            <a:off x="3232150" y="1520825"/>
            <a:ext cx="3657600" cy="10985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l-SI" sz="2800" b="1">
                <a:solidFill>
                  <a:schemeClr val="bg1"/>
                </a:solidFill>
              </a:rPr>
              <a:t>SPREJEMANJE</a:t>
            </a:r>
          </a:p>
          <a:p>
            <a:pPr algn="ctr" eaLnBrk="0" hangingPunct="0"/>
            <a:r>
              <a:rPr lang="sl-SI" sz="2800" b="1" i="1">
                <a:solidFill>
                  <a:schemeClr val="bg1"/>
                </a:solidFill>
              </a:rPr>
              <a:t>(acceptance)</a:t>
            </a:r>
            <a:r>
              <a:rPr lang="sl-SI" sz="2400" b="1">
                <a:solidFill>
                  <a:schemeClr val="bg1"/>
                </a:solidFill>
              </a:rPr>
              <a:t/>
            </a:r>
            <a:br>
              <a:rPr lang="sl-SI" sz="2400" b="1">
                <a:solidFill>
                  <a:schemeClr val="bg1"/>
                </a:solidFill>
              </a:rPr>
            </a:br>
            <a:endParaRPr lang="sl-SI" sz="1000" b="1">
              <a:solidFill>
                <a:schemeClr val="bg1"/>
              </a:solidFill>
            </a:endParaRPr>
          </a:p>
        </p:txBody>
      </p:sp>
      <p:sp>
        <p:nvSpPr>
          <p:cNvPr id="79879" name="Text Box 6"/>
          <p:cNvSpPr txBox="1">
            <a:spLocks noChangeArrowheads="1"/>
          </p:cNvSpPr>
          <p:nvPr/>
        </p:nvSpPr>
        <p:spPr bwMode="auto">
          <a:xfrm>
            <a:off x="2568575" y="3182938"/>
            <a:ext cx="4746625" cy="854075"/>
          </a:xfrm>
          <a:prstGeom prst="rect">
            <a:avLst/>
          </a:prstGeom>
          <a:solidFill>
            <a:srgbClr val="66FF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l-SI" sz="3200" b="1">
                <a:solidFill>
                  <a:schemeClr val="hlink"/>
                </a:solidFill>
              </a:rPr>
              <a:t>PRIZNAVANJE</a:t>
            </a:r>
          </a:p>
          <a:p>
            <a:pPr algn="ctr" eaLnBrk="0" hangingPunct="0"/>
            <a:r>
              <a:rPr lang="sl-SI" b="1" i="1">
                <a:solidFill>
                  <a:schemeClr val="hlink"/>
                </a:solidFill>
              </a:rPr>
              <a:t>(recognition)</a:t>
            </a:r>
          </a:p>
        </p:txBody>
      </p:sp>
      <p:sp>
        <p:nvSpPr>
          <p:cNvPr id="79880" name="Text Box 7"/>
          <p:cNvSpPr txBox="1">
            <a:spLocks noChangeArrowheads="1"/>
          </p:cNvSpPr>
          <p:nvPr/>
        </p:nvSpPr>
        <p:spPr bwMode="auto">
          <a:xfrm>
            <a:off x="3733800" y="4806950"/>
            <a:ext cx="2428875" cy="54927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l-SI" sz="2000" b="1">
                <a:solidFill>
                  <a:schemeClr val="tx2"/>
                </a:solidFill>
              </a:rPr>
              <a:t>validacija</a:t>
            </a:r>
          </a:p>
          <a:p>
            <a:pPr algn="ctr" eaLnBrk="0" hangingPunct="0"/>
            <a:endParaRPr lang="sl-SI" sz="1000" b="1">
              <a:solidFill>
                <a:schemeClr val="tx2"/>
              </a:solidFill>
            </a:endParaRPr>
          </a:p>
        </p:txBody>
      </p:sp>
      <p:sp>
        <p:nvSpPr>
          <p:cNvPr id="79881" name="Text Box 8"/>
          <p:cNvSpPr txBox="1">
            <a:spLocks noChangeArrowheads="1"/>
          </p:cNvSpPr>
          <p:nvPr/>
        </p:nvSpPr>
        <p:spPr bwMode="auto">
          <a:xfrm>
            <a:off x="6257925" y="4808538"/>
            <a:ext cx="2609850" cy="554037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sl-SI" sz="2000" b="1">
                <a:solidFill>
                  <a:schemeClr val="tx2"/>
                </a:solidFill>
              </a:rPr>
              <a:t>homologacija</a:t>
            </a:r>
            <a:r>
              <a:rPr lang="sl-SI" sz="2400">
                <a:solidFill>
                  <a:schemeClr val="tx2"/>
                </a:solidFill>
              </a:rPr>
              <a:t/>
            </a:r>
            <a:br>
              <a:rPr lang="sl-SI" sz="2400">
                <a:solidFill>
                  <a:schemeClr val="tx2"/>
                </a:solidFill>
              </a:rPr>
            </a:br>
            <a:endParaRPr lang="sl-SI" sz="1000">
              <a:solidFill>
                <a:schemeClr val="tx2"/>
              </a:solidFill>
            </a:endParaRPr>
          </a:p>
        </p:txBody>
      </p:sp>
      <p:sp>
        <p:nvSpPr>
          <p:cNvPr id="12297" name="Line 9"/>
          <p:cNvSpPr>
            <a:spLocks noChangeShapeType="1"/>
          </p:cNvSpPr>
          <p:nvPr/>
        </p:nvSpPr>
        <p:spPr bwMode="auto">
          <a:xfrm flipV="1">
            <a:off x="6575425" y="4156075"/>
            <a:ext cx="0" cy="5048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sl-SI"/>
          </a:p>
        </p:txBody>
      </p:sp>
      <p:sp>
        <p:nvSpPr>
          <p:cNvPr id="12298" name="Line 10"/>
          <p:cNvSpPr>
            <a:spLocks noChangeShapeType="1"/>
          </p:cNvSpPr>
          <p:nvPr/>
        </p:nvSpPr>
        <p:spPr bwMode="auto">
          <a:xfrm flipV="1">
            <a:off x="5003800" y="2630488"/>
            <a:ext cx="0" cy="5048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sl-SI"/>
          </a:p>
        </p:txBody>
      </p:sp>
      <p:sp>
        <p:nvSpPr>
          <p:cNvPr id="12299" name="Line 11"/>
          <p:cNvSpPr>
            <a:spLocks noChangeShapeType="1"/>
          </p:cNvSpPr>
          <p:nvPr/>
        </p:nvSpPr>
        <p:spPr bwMode="auto">
          <a:xfrm flipV="1">
            <a:off x="5021263" y="4146550"/>
            <a:ext cx="0" cy="5048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sl-SI"/>
          </a:p>
        </p:txBody>
      </p:sp>
      <p:sp>
        <p:nvSpPr>
          <p:cNvPr id="12300" name="Line 12"/>
          <p:cNvSpPr>
            <a:spLocks noChangeShapeType="1"/>
          </p:cNvSpPr>
          <p:nvPr/>
        </p:nvSpPr>
        <p:spPr bwMode="auto">
          <a:xfrm flipV="1">
            <a:off x="3201988" y="4144963"/>
            <a:ext cx="0" cy="504825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 type="triangle" w="med" len="med"/>
          </a:ln>
          <a:effectLst>
            <a:outerShdw dist="35921" dir="2700000" algn="ctr" rotWithShape="0">
              <a:schemeClr val="tx1"/>
            </a:outerShdw>
          </a:effectLst>
        </p:spPr>
        <p:txBody>
          <a:bodyPr lIns="0" tIns="0" rIns="0" bIns="0" anchor="ctr"/>
          <a:lstStyle/>
          <a:p>
            <a:pPr>
              <a:defRPr/>
            </a:pPr>
            <a:endParaRPr lang="sl-SI"/>
          </a:p>
        </p:txBody>
      </p:sp>
      <p:graphicFrame>
        <p:nvGraphicFramePr>
          <p:cNvPr id="79875" name="Object 13"/>
          <p:cNvGraphicFramePr>
            <a:graphicFrameLocks noGrp="1" noChangeAspect="1"/>
          </p:cNvGraphicFramePr>
          <p:nvPr>
            <p:ph sz="half" idx="2"/>
          </p:nvPr>
        </p:nvGraphicFramePr>
        <p:xfrm>
          <a:off x="1385888" y="4011613"/>
          <a:ext cx="614362" cy="720725"/>
        </p:xfrm>
        <a:graphic>
          <a:graphicData uri="http://schemas.openxmlformats.org/presentationml/2006/ole">
            <p:oleObj spid="_x0000_s79875" name="Clip" r:id="rId4" imgW="3192120" imgH="3749400" progId="">
              <p:embed/>
            </p:oleObj>
          </a:graphicData>
        </a:graphic>
      </p:graphicFrame>
      <p:sp>
        <p:nvSpPr>
          <p:cNvPr id="19470" name="Text Box 14"/>
          <p:cNvSpPr txBox="1">
            <a:spLocks noChangeArrowheads="1"/>
          </p:cNvSpPr>
          <p:nvPr/>
        </p:nvSpPr>
        <p:spPr bwMode="auto">
          <a:xfrm>
            <a:off x="6972300" y="1171575"/>
            <a:ext cx="1895475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sl-SI" sz="16000" b="1">
                <a:solidFill>
                  <a:srgbClr val="66FF66"/>
                </a:solidFill>
                <a:latin typeface="Times New Roman" pitchFamily="18" charset="0"/>
                <a:sym typeface="Wingdings" pitchFamily="2" charset="2"/>
              </a:rPr>
              <a:t></a:t>
            </a:r>
            <a:r>
              <a:rPr lang="sl-SI" sz="16000" b="1">
                <a:solidFill>
                  <a:schemeClr val="bg1"/>
                </a:solidFill>
              </a:rPr>
              <a:t/>
            </a:r>
            <a:br>
              <a:rPr lang="sl-SI" sz="16000" b="1">
                <a:solidFill>
                  <a:schemeClr val="bg1"/>
                </a:solidFill>
              </a:rPr>
            </a:br>
            <a:endParaRPr lang="sl-SI" sz="16000" b="1">
              <a:solidFill>
                <a:schemeClr val="bg1"/>
              </a:solidFill>
            </a:endParaRPr>
          </a:p>
        </p:txBody>
      </p:sp>
      <p:sp>
        <p:nvSpPr>
          <p:cNvPr id="15" name="PoljeZBesedilom 14"/>
          <p:cNvSpPr txBox="1"/>
          <p:nvPr/>
        </p:nvSpPr>
        <p:spPr>
          <a:xfrm>
            <a:off x="995363" y="5362575"/>
            <a:ext cx="7872412" cy="70167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sl-SI" sz="2000" dirty="0">
                <a:solidFill>
                  <a:schemeClr val="tx2"/>
                </a:solidFill>
              </a:rPr>
              <a:t>iskanje enakosti, </a:t>
            </a:r>
            <a:r>
              <a:rPr lang="sl-SI" sz="2000" b="1" dirty="0">
                <a:solidFill>
                  <a:schemeClr val="tx2"/>
                </a:solidFill>
              </a:rPr>
              <a:t>enakovrednosti</a:t>
            </a:r>
            <a:r>
              <a:rPr lang="sl-SI" sz="2000" dirty="0">
                <a:solidFill>
                  <a:schemeClr val="tx2"/>
                </a:solidFill>
              </a:rPr>
              <a:t> tujega izobraževanja z domačim</a:t>
            </a:r>
          </a:p>
          <a:p>
            <a:pPr algn="ctr">
              <a:defRPr/>
            </a:pPr>
            <a:r>
              <a:rPr lang="sl-SI" sz="2000" b="1" dirty="0">
                <a:solidFill>
                  <a:schemeClr val="tx2"/>
                </a:solidFill>
              </a:rPr>
              <a:t>(</a:t>
            </a:r>
            <a:r>
              <a:rPr lang="sl-SI" sz="2000" b="1" i="1" dirty="0" err="1">
                <a:solidFill>
                  <a:schemeClr val="tx2"/>
                </a:solidFill>
              </a:rPr>
              <a:t>equivalence</a:t>
            </a:r>
            <a:r>
              <a:rPr lang="sl-SI" sz="2000" b="1" dirty="0">
                <a:solidFill>
                  <a:schemeClr val="tx2"/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69" name="Naslov 1"/>
          <p:cNvSpPr>
            <a:spLocks noGrp="1"/>
          </p:cNvSpPr>
          <p:nvPr>
            <p:ph type="title"/>
          </p:nvPr>
        </p:nvSpPr>
        <p:spPr>
          <a:xfrm>
            <a:off x="971550" y="1055688"/>
            <a:ext cx="7539038" cy="677862"/>
          </a:xfrm>
        </p:spPr>
        <p:txBody>
          <a:bodyPr/>
          <a:lstStyle/>
          <a:p>
            <a:r>
              <a:rPr lang="sl-SI" b="1" smtClean="0">
                <a:latin typeface="Arial" charset="0"/>
              </a:rPr>
              <a:t>PRIZNAVANJE V SLOVENIJI</a:t>
            </a:r>
            <a:endParaRPr lang="sl-SI" smtClean="0">
              <a:latin typeface="Arial" charset="0"/>
            </a:endParaRPr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254000" y="1733550"/>
            <a:ext cx="2771775" cy="48307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Font typeface="Arial" charset="0"/>
              <a:buNone/>
              <a:defRPr/>
            </a:pPr>
            <a:endParaRPr lang="sl-SI" sz="1000" b="1" dirty="0" smtClean="0">
              <a:solidFill>
                <a:schemeClr val="accent1"/>
              </a:solidFill>
            </a:endParaRPr>
          </a:p>
          <a:p>
            <a:pPr algn="ctr">
              <a:buFont typeface="Arial" charset="0"/>
              <a:buNone/>
              <a:defRPr/>
            </a:pPr>
            <a:r>
              <a:rPr lang="sl-SI" sz="2000" b="1" dirty="0" smtClean="0">
                <a:solidFill>
                  <a:schemeClr val="accent1"/>
                </a:solidFill>
              </a:rPr>
              <a:t>Postopek</a:t>
            </a:r>
          </a:p>
          <a:p>
            <a:pPr algn="ctr">
              <a:buFont typeface="Arial" charset="0"/>
              <a:buNone/>
              <a:defRPr/>
            </a:pPr>
            <a:r>
              <a:rPr lang="sl-SI" sz="2400" b="1" dirty="0" smtClean="0">
                <a:solidFill>
                  <a:schemeClr val="accent1"/>
                </a:solidFill>
              </a:rPr>
              <a:t>PRIZNAVANJA</a:t>
            </a:r>
          </a:p>
          <a:p>
            <a:pPr algn="ctr">
              <a:buFont typeface="Arial" charset="0"/>
              <a:buNone/>
              <a:defRPr/>
            </a:pPr>
            <a:r>
              <a:rPr lang="sl-SI" sz="1800" b="1" dirty="0" smtClean="0">
                <a:solidFill>
                  <a:schemeClr val="accent1"/>
                </a:solidFill>
              </a:rPr>
              <a:t>IZOBRAŽEVANJA</a:t>
            </a:r>
          </a:p>
          <a:p>
            <a:pPr algn="ctr">
              <a:buFont typeface="Arial" charset="0"/>
              <a:buNone/>
              <a:defRPr/>
            </a:pPr>
            <a:r>
              <a:rPr lang="sl-SI" sz="1400" b="1" dirty="0" smtClean="0">
                <a:solidFill>
                  <a:schemeClr val="accent1"/>
                </a:solidFill>
              </a:rPr>
              <a:t>za namen:</a:t>
            </a:r>
          </a:p>
          <a:p>
            <a:pPr algn="ctr">
              <a:buFont typeface="Arial" charset="0"/>
              <a:buNone/>
              <a:defRPr/>
            </a:pPr>
            <a:endParaRPr lang="sl-SI" sz="1400" b="1" dirty="0" smtClean="0">
              <a:solidFill>
                <a:schemeClr val="accent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sl-SI" sz="2400" b="1" noProof="1" smtClean="0">
                <a:cs typeface="Arial" charset="0"/>
              </a:rPr>
              <a:t>za </a:t>
            </a:r>
            <a:r>
              <a:rPr lang="sl-SI" sz="2400" b="1" dirty="0" smtClean="0">
                <a:cs typeface="Arial" charset="0"/>
              </a:rPr>
              <a:t>n</a:t>
            </a:r>
            <a:r>
              <a:rPr lang="sl-SI" sz="2400" b="1" noProof="1" smtClean="0">
                <a:cs typeface="Arial" charset="0"/>
              </a:rPr>
              <a:t>adaljevanje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sz="2400" b="1" noProof="1" smtClean="0">
                <a:cs typeface="Arial" charset="0"/>
              </a:rPr>
              <a:t>    izobraževanja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sz="1000" b="1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sz="2400" noProof="1" smtClean="0">
                <a:cs typeface="Arial" charset="0"/>
              </a:rPr>
              <a:t>-   </a:t>
            </a:r>
            <a:r>
              <a:rPr lang="sl-SI" sz="2400" b="1" dirty="0" smtClean="0">
                <a:cs typeface="Arial" charset="0"/>
              </a:rPr>
              <a:t>za namen zaposlovanja</a:t>
            </a:r>
            <a:endParaRPr lang="sl-SI" sz="2400" dirty="0" smtClean="0"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sz="2400" b="1" dirty="0" smtClean="0">
              <a:solidFill>
                <a:srgbClr val="0070C0"/>
              </a:solidFill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sz="2400" b="1" dirty="0" smtClean="0">
              <a:solidFill>
                <a:srgbClr val="0070C0"/>
              </a:solidFill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sz="2400" b="1" dirty="0" smtClean="0">
                <a:solidFill>
                  <a:srgbClr val="0070C0"/>
                </a:solidFill>
                <a:cs typeface="Arial" charset="0"/>
              </a:rPr>
              <a:t>VREDNOTENJE</a:t>
            </a:r>
          </a:p>
          <a:p>
            <a:pPr algn="ctr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sl-SI" sz="1800" b="1" dirty="0" smtClean="0">
                <a:solidFill>
                  <a:srgbClr val="0070C0"/>
                </a:solidFill>
                <a:cs typeface="Arial" charset="0"/>
              </a:rPr>
              <a:t>IZOBRAŽEVANJA</a:t>
            </a:r>
            <a:endParaRPr lang="sl-SI" sz="1800" dirty="0"/>
          </a:p>
        </p:txBody>
      </p:sp>
      <p:sp>
        <p:nvSpPr>
          <p:cNvPr id="5" name="Ograda vsebine 2"/>
          <p:cNvSpPr txBox="1">
            <a:spLocks/>
          </p:cNvSpPr>
          <p:nvPr/>
        </p:nvSpPr>
        <p:spPr bwMode="auto">
          <a:xfrm>
            <a:off x="3167063" y="1733550"/>
            <a:ext cx="2809875" cy="4830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0" tIns="0" rIns="0" bIns="0"/>
          <a:lstStyle/>
          <a:p>
            <a:pPr marL="342900" indent="-342900" defTabSz="914400" eaLnBrk="0" hangingPunct="0">
              <a:spcBef>
                <a:spcPct val="20000"/>
              </a:spcBef>
              <a:defRPr/>
            </a:pPr>
            <a:endParaRPr lang="sl-SI" sz="1000" b="1" noProof="1">
              <a:solidFill>
                <a:schemeClr val="accent2"/>
              </a:solidFill>
              <a:cs typeface="Arial" charset="0"/>
            </a:endParaRPr>
          </a:p>
          <a:p>
            <a:pPr marL="342900" indent="-342900" algn="ctr" defTabSz="914400" eaLnBrk="0" hangingPunct="0">
              <a:spcBef>
                <a:spcPct val="20000"/>
              </a:spcBef>
              <a:defRPr/>
            </a:pPr>
            <a:r>
              <a:rPr lang="sl-SI" sz="2000" b="1" noProof="1">
                <a:solidFill>
                  <a:schemeClr val="accent2"/>
                </a:solidFill>
                <a:cs typeface="Arial" charset="0"/>
              </a:rPr>
              <a:t>Postopek</a:t>
            </a:r>
            <a:r>
              <a:rPr lang="sl-SI" sz="2400" b="1" noProof="1">
                <a:solidFill>
                  <a:schemeClr val="accent2"/>
                </a:solidFill>
                <a:cs typeface="Arial" charset="0"/>
              </a:rPr>
              <a:t> P</a:t>
            </a:r>
            <a:r>
              <a:rPr lang="sl-SI" sz="2400" b="1" dirty="0">
                <a:solidFill>
                  <a:schemeClr val="accent2"/>
                </a:solidFill>
                <a:cs typeface="Arial" charset="0"/>
              </a:rPr>
              <a:t>RIZNAVANJA</a:t>
            </a:r>
          </a:p>
          <a:p>
            <a:pPr marL="342900" indent="-342900" algn="ctr" defTabSz="914400" eaLnBrk="0" hangingPunct="0">
              <a:spcBef>
                <a:spcPct val="20000"/>
              </a:spcBef>
              <a:defRPr/>
            </a:pPr>
            <a:r>
              <a:rPr lang="sl-SI" sz="1200" b="1" dirty="0">
                <a:solidFill>
                  <a:schemeClr val="accent2"/>
                </a:solidFill>
                <a:cs typeface="Arial" charset="0"/>
              </a:rPr>
              <a:t>POKLICNIH </a:t>
            </a:r>
          </a:p>
          <a:p>
            <a:pPr marL="342900" indent="-342900" algn="ctr" defTabSz="914400" eaLnBrk="0" hangingPunct="0">
              <a:spcBef>
                <a:spcPct val="20000"/>
              </a:spcBef>
              <a:defRPr/>
            </a:pPr>
            <a:r>
              <a:rPr lang="sl-SI" b="1" dirty="0">
                <a:solidFill>
                  <a:schemeClr val="accent2"/>
                </a:solidFill>
                <a:cs typeface="Arial" charset="0"/>
              </a:rPr>
              <a:t>KVALIFIKACIJ</a:t>
            </a:r>
          </a:p>
          <a:p>
            <a:pPr marL="342900" indent="-342900" algn="ctr" defTabSz="914400" eaLnBrk="0" hangingPunct="0">
              <a:spcBef>
                <a:spcPct val="20000"/>
              </a:spcBef>
              <a:defRPr/>
            </a:pPr>
            <a:endParaRPr lang="sl-SI" sz="1200" i="1" dirty="0">
              <a:cs typeface="Arial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buFontTx/>
              <a:buChar char="-"/>
              <a:defRPr/>
            </a:pPr>
            <a:r>
              <a:rPr lang="sl-SI" sz="2400" b="1" dirty="0">
                <a:solidFill>
                  <a:schemeClr val="tx1"/>
                </a:solidFill>
                <a:cs typeface="Arial" charset="0"/>
              </a:rPr>
              <a:t>kvalifikacije 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sl-SI" sz="2400" b="1" dirty="0">
                <a:solidFill>
                  <a:schemeClr val="tx1"/>
                </a:solidFill>
                <a:cs typeface="Arial" charset="0"/>
              </a:rPr>
              <a:t>	iz držav članic EU</a:t>
            </a: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sl-SI" sz="1200" b="1" dirty="0">
                <a:solidFill>
                  <a:schemeClr val="accent2"/>
                </a:solidFill>
                <a:cs typeface="Arial" charset="0"/>
              </a:rPr>
              <a:t> </a:t>
            </a:r>
            <a:endParaRPr lang="sl-SI" sz="1000" b="1" dirty="0">
              <a:solidFill>
                <a:schemeClr val="tx1"/>
              </a:solidFill>
              <a:cs typeface="Arial" charset="0"/>
            </a:endParaRPr>
          </a:p>
          <a:p>
            <a:pPr marL="342900" indent="-342900" defTabSz="914400" eaLnBrk="0" hangingPunct="0">
              <a:spcBef>
                <a:spcPct val="20000"/>
              </a:spcBef>
              <a:defRPr/>
            </a:pPr>
            <a:r>
              <a:rPr lang="sl-SI" sz="2400" dirty="0">
                <a:solidFill>
                  <a:schemeClr val="tx1"/>
                </a:solidFill>
                <a:cs typeface="Arial" charset="0"/>
              </a:rPr>
              <a:t>-</a:t>
            </a:r>
            <a:r>
              <a:rPr lang="sl-SI" sz="2400" b="1" dirty="0">
                <a:solidFill>
                  <a:schemeClr val="tx1"/>
                </a:solidFill>
                <a:cs typeface="Arial" charset="0"/>
              </a:rPr>
              <a:t> </a:t>
            </a:r>
            <a:r>
              <a:rPr lang="sl-SI" sz="2400" b="1" dirty="0">
                <a:solidFill>
                  <a:schemeClr val="accent2"/>
                </a:solidFill>
                <a:cs typeface="Arial" charset="0"/>
              </a:rPr>
              <a:t> </a:t>
            </a:r>
            <a:r>
              <a:rPr lang="sl-SI" sz="2400" b="1" dirty="0">
                <a:solidFill>
                  <a:schemeClr val="tx1"/>
                </a:solidFill>
                <a:cs typeface="Arial" charset="0"/>
              </a:rPr>
              <a:t>regulirani poklici</a:t>
            </a:r>
            <a:endParaRPr lang="sl-SI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6" name="Ograda vsebine 2"/>
          <p:cNvSpPr txBox="1">
            <a:spLocks/>
          </p:cNvSpPr>
          <p:nvPr/>
        </p:nvSpPr>
        <p:spPr bwMode="auto">
          <a:xfrm>
            <a:off x="6118225" y="1733550"/>
            <a:ext cx="2862263" cy="483076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0" tIns="0" rIns="0" bIns="0"/>
          <a:lstStyle/>
          <a:p>
            <a:pPr>
              <a:lnSpc>
                <a:spcPct val="80000"/>
              </a:lnSpc>
              <a:defRPr/>
            </a:pPr>
            <a:endParaRPr lang="sl-SI" sz="1000" b="1" dirty="0">
              <a:solidFill>
                <a:schemeClr val="accent3"/>
              </a:solidFill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endParaRPr lang="sl-SI" sz="1000" b="1" dirty="0">
              <a:solidFill>
                <a:schemeClr val="accent3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l-SI" sz="2400" b="1" dirty="0">
                <a:solidFill>
                  <a:schemeClr val="accent3"/>
                </a:solidFill>
                <a:cs typeface="Arial" charset="0"/>
              </a:rPr>
              <a:t>PRIZNAVANJE kvalifikacij (kompetenc) </a:t>
            </a:r>
          </a:p>
          <a:p>
            <a:pPr algn="ctr">
              <a:lnSpc>
                <a:spcPct val="80000"/>
              </a:lnSpc>
              <a:defRPr/>
            </a:pPr>
            <a:r>
              <a:rPr lang="sl-SI" sz="2000" b="1" dirty="0">
                <a:solidFill>
                  <a:schemeClr val="accent3"/>
                </a:solidFill>
                <a:cs typeface="Arial" charset="0"/>
              </a:rPr>
              <a:t>brez postopka priznavanja</a:t>
            </a:r>
          </a:p>
          <a:p>
            <a:pPr algn="ctr">
              <a:lnSpc>
                <a:spcPct val="80000"/>
              </a:lnSpc>
              <a:defRPr/>
            </a:pPr>
            <a:endParaRPr lang="sl-SI" sz="2000" dirty="0">
              <a:solidFill>
                <a:schemeClr val="accent3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l-SI" sz="2000" b="1" dirty="0">
                <a:solidFill>
                  <a:schemeClr val="accent3"/>
                </a:solidFill>
                <a:cs typeface="Arial" charset="0"/>
              </a:rPr>
              <a:t> </a:t>
            </a:r>
            <a:r>
              <a:rPr lang="sl-SI" sz="2000" b="1" i="1" dirty="0">
                <a:solidFill>
                  <a:schemeClr val="accent3"/>
                </a:solidFill>
                <a:cs typeface="Arial" charset="0"/>
              </a:rPr>
              <a:t>de </a:t>
            </a:r>
            <a:r>
              <a:rPr lang="sl-SI" sz="2000" b="1" i="1" dirty="0" err="1">
                <a:solidFill>
                  <a:schemeClr val="accent3"/>
                </a:solidFill>
                <a:cs typeface="Arial" charset="0"/>
              </a:rPr>
              <a:t>facto</a:t>
            </a:r>
            <a:r>
              <a:rPr lang="sl-SI" sz="2000" b="1" i="1" dirty="0">
                <a:solidFill>
                  <a:schemeClr val="accent3"/>
                </a:solidFill>
                <a:cs typeface="Arial" charset="0"/>
              </a:rPr>
              <a:t> </a:t>
            </a:r>
            <a:r>
              <a:rPr lang="sl-SI" sz="2000" b="1" i="1" dirty="0" err="1">
                <a:solidFill>
                  <a:schemeClr val="accent3"/>
                </a:solidFill>
                <a:cs typeface="Arial" charset="0"/>
              </a:rPr>
              <a:t>recognition</a:t>
            </a:r>
            <a:endParaRPr lang="sl-SI" sz="2000" b="1" i="1" dirty="0">
              <a:solidFill>
                <a:schemeClr val="accent3"/>
              </a:solidFill>
              <a:cs typeface="Arial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sl-SI" sz="2400" i="1" dirty="0">
                <a:solidFill>
                  <a:schemeClr val="hlink"/>
                </a:solidFill>
                <a:cs typeface="Arial" charset="0"/>
              </a:rPr>
              <a:t/>
            </a:r>
            <a:br>
              <a:rPr lang="sl-SI" sz="2400" i="1" dirty="0">
                <a:solidFill>
                  <a:schemeClr val="hlink"/>
                </a:solidFill>
                <a:cs typeface="Arial" charset="0"/>
              </a:rPr>
            </a:br>
            <a:r>
              <a:rPr lang="sl-SI" sz="2400" i="1" dirty="0">
                <a:cs typeface="Arial" charset="0"/>
              </a:rPr>
              <a:t>- </a:t>
            </a:r>
            <a:r>
              <a:rPr lang="sl-SI" sz="2400" b="1" dirty="0">
                <a:cs typeface="Arial" charset="0"/>
              </a:rPr>
              <a:t>delodajalec: </a:t>
            </a:r>
            <a:r>
              <a:rPr lang="sl-SI" sz="2400" dirty="0">
                <a:cs typeface="Arial" charset="0"/>
              </a:rPr>
              <a:t> </a:t>
            </a:r>
            <a:r>
              <a:rPr lang="sl-SI" dirty="0">
                <a:cs typeface="Arial" charset="0"/>
              </a:rPr>
              <a:t>formalno izobraževanje za </a:t>
            </a:r>
            <a:r>
              <a:rPr lang="sl-SI" b="1" dirty="0" err="1">
                <a:cs typeface="Arial" charset="0"/>
              </a:rPr>
              <a:t>neregulirane</a:t>
            </a:r>
            <a:r>
              <a:rPr lang="sl-SI" b="1" dirty="0">
                <a:cs typeface="Arial" charset="0"/>
              </a:rPr>
              <a:t> poklice,</a:t>
            </a:r>
            <a:r>
              <a:rPr lang="sl-SI" dirty="0">
                <a:cs typeface="Arial" charset="0"/>
              </a:rPr>
              <a:t> </a:t>
            </a:r>
            <a:br>
              <a:rPr lang="sl-SI" dirty="0">
                <a:cs typeface="Arial" charset="0"/>
              </a:rPr>
            </a:br>
            <a:r>
              <a:rPr lang="sl-SI" dirty="0">
                <a:cs typeface="Arial" charset="0"/>
              </a:rPr>
              <a:t>  usposabljanja, tečaji, izpopolnjevanja...  znanja, spretnosti, </a:t>
            </a:r>
            <a:br>
              <a:rPr lang="sl-SI" dirty="0">
                <a:cs typeface="Arial" charset="0"/>
              </a:rPr>
            </a:br>
            <a:r>
              <a:rPr lang="sl-SI" dirty="0">
                <a:cs typeface="Arial" charset="0"/>
              </a:rPr>
              <a:t>  kompetence posameznika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163638"/>
            <a:ext cx="7200900" cy="769937"/>
          </a:xfrm>
        </p:spPr>
        <p:txBody>
          <a:bodyPr wrap="square" lIns="91440" tIns="45720" rIns="91440" bIns="45720"/>
          <a:lstStyle/>
          <a:p>
            <a:pPr eaLnBrk="1" hangingPunct="1"/>
            <a:r>
              <a:rPr lang="sl-SI" b="1" smtClean="0">
                <a:solidFill>
                  <a:schemeClr val="tx2"/>
                </a:solidFill>
                <a:latin typeface="Arial" charset="0"/>
              </a:rPr>
              <a:t>Priznavanje izobraževanja </a:t>
            </a:r>
            <a:endParaRPr lang="en-US" b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38338"/>
            <a:ext cx="8229600" cy="4603750"/>
          </a:xfrm>
        </p:spPr>
        <p:txBody>
          <a:bodyPr lIns="91440" tIns="45720" rIns="91440" bIns="45720"/>
          <a:lstStyle/>
          <a:p>
            <a:pPr eaLnBrk="1" hangingPunct="1">
              <a:lnSpc>
                <a:spcPct val="80000"/>
              </a:lnSpc>
              <a:defRPr/>
            </a:pPr>
            <a:r>
              <a:rPr lang="sl-SI" sz="2400" b="1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Zakon o priznavanju in vrednotenju izobraževanja </a:t>
            </a:r>
            <a:r>
              <a:rPr lang="sl-SI" sz="2400" dirty="0" smtClean="0">
                <a:latin typeface="Arial" charset="0"/>
                <a:cs typeface="Arial" charset="0"/>
              </a:rPr>
              <a:t/>
            </a:r>
            <a:br>
              <a:rPr lang="sl-SI" sz="2400" dirty="0" smtClean="0">
                <a:latin typeface="Arial" charset="0"/>
                <a:cs typeface="Arial" charset="0"/>
              </a:rPr>
            </a:br>
            <a:r>
              <a:rPr lang="sl-SI" sz="1800" dirty="0" smtClean="0">
                <a:solidFill>
                  <a:schemeClr val="tx2">
                    <a:lumMod val="65000"/>
                    <a:lumOff val="35000"/>
                  </a:schemeClr>
                </a:solidFill>
                <a:latin typeface="Arial" charset="0"/>
                <a:cs typeface="Arial" charset="0"/>
              </a:rPr>
              <a:t>(Ur. l. RS, št. 73/04)</a:t>
            </a:r>
            <a:r>
              <a:rPr lang="sl-SI" sz="2400" dirty="0" smtClean="0">
                <a:latin typeface="Arial" charset="0"/>
                <a:cs typeface="Arial" charset="0"/>
              </a:rPr>
              <a:t/>
            </a:r>
            <a:br>
              <a:rPr lang="sl-SI" sz="2400" dirty="0" smtClean="0">
                <a:latin typeface="Arial" charset="0"/>
                <a:cs typeface="Arial" charset="0"/>
              </a:rPr>
            </a:br>
            <a:r>
              <a:rPr lang="sl-SI" sz="1800" dirty="0" smtClean="0">
                <a:latin typeface="Arial" charset="0"/>
                <a:cs typeface="Arial" charset="0"/>
                <a:hlinkClick r:id="rId2"/>
              </a:rPr>
              <a:t>http://www.uradni-list.si/1/content?id=50060</a:t>
            </a:r>
            <a:r>
              <a:rPr lang="sl-SI" sz="1800" dirty="0" smtClean="0">
                <a:latin typeface="Arial" charset="0"/>
                <a:cs typeface="Arial" charset="0"/>
              </a:rPr>
              <a:t/>
            </a:r>
            <a:br>
              <a:rPr lang="sl-SI" sz="1800" dirty="0" smtClean="0">
                <a:latin typeface="Arial" charset="0"/>
                <a:cs typeface="Arial" charset="0"/>
              </a:rPr>
            </a:br>
            <a:endParaRPr lang="sl-SI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 smtClean="0">
                <a:latin typeface="Arial" charset="0"/>
                <a:cs typeface="Arial" charset="0"/>
              </a:rPr>
              <a:t>Pravilnik o obrazcih, dokumentaciji, stroških in načinu vodenja evidenc v postopkih priznavanja in vrednotenja izobraževanja </a:t>
            </a:r>
            <a:r>
              <a:rPr lang="sl-SI" sz="1800" dirty="0" smtClean="0">
                <a:latin typeface="Arial" charset="0"/>
                <a:cs typeface="Arial" charset="0"/>
              </a:rPr>
              <a:t>(Ur. l. RS, št. 6/05, 98/09)</a:t>
            </a:r>
            <a:r>
              <a:rPr lang="sl-SI" sz="2400" dirty="0" smtClean="0">
                <a:latin typeface="Arial" charset="0"/>
                <a:cs typeface="Arial" charset="0"/>
              </a:rPr>
              <a:t/>
            </a:r>
            <a:br>
              <a:rPr lang="sl-SI" sz="2400" dirty="0" smtClean="0">
                <a:latin typeface="Arial" charset="0"/>
                <a:cs typeface="Arial" charset="0"/>
              </a:rPr>
            </a:br>
            <a:r>
              <a:rPr lang="sl-SI" sz="1800" dirty="0" smtClean="0">
                <a:latin typeface="Arial" charset="0"/>
                <a:cs typeface="Arial" charset="0"/>
                <a:hlinkClick r:id="rId3"/>
              </a:rPr>
              <a:t>http://www.uradni-list.si/1/content?id=53383</a:t>
            </a:r>
            <a:r>
              <a:rPr lang="sl-SI" sz="1800" dirty="0" smtClean="0">
                <a:latin typeface="Arial" charset="0"/>
                <a:cs typeface="Arial" charset="0"/>
              </a:rPr>
              <a:t/>
            </a:r>
            <a:br>
              <a:rPr lang="sl-SI" sz="1800" dirty="0" smtClean="0">
                <a:latin typeface="Arial" charset="0"/>
                <a:cs typeface="Arial" charset="0"/>
              </a:rPr>
            </a:br>
            <a:endParaRPr lang="sl-SI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 smtClean="0">
                <a:latin typeface="Arial" charset="0"/>
                <a:cs typeface="Arial" charset="0"/>
              </a:rPr>
              <a:t>Zakon o ratifikacije Konvencije o priznavanju visokošolskih kvalifikacij v evropski regiji </a:t>
            </a:r>
            <a:r>
              <a:rPr lang="sl-SI" sz="1800" dirty="0" smtClean="0">
                <a:latin typeface="Arial" charset="0"/>
                <a:cs typeface="Arial" charset="0"/>
              </a:rPr>
              <a:t>(Ur. l. RS, št. 46/99)</a:t>
            </a:r>
            <a:r>
              <a:rPr lang="sl-SI" sz="2400" dirty="0" smtClean="0">
                <a:latin typeface="Arial" charset="0"/>
                <a:cs typeface="Arial" charset="0"/>
              </a:rPr>
              <a:t/>
            </a:r>
            <a:br>
              <a:rPr lang="sl-SI" sz="2400" dirty="0" smtClean="0">
                <a:latin typeface="Arial" charset="0"/>
                <a:cs typeface="Arial" charset="0"/>
              </a:rPr>
            </a:br>
            <a:r>
              <a:rPr lang="sl-SI" sz="1800" dirty="0" smtClean="0">
                <a:latin typeface="Arial" charset="0"/>
                <a:cs typeface="Arial" charset="0"/>
                <a:hlinkClick r:id="rId4"/>
              </a:rPr>
              <a:t>http://pvi.mvzt.gov.si/zakon_o_ratifikaciji_konvencije/index.html</a:t>
            </a:r>
            <a:r>
              <a:rPr lang="sl-SI" sz="1800" dirty="0" smtClean="0">
                <a:latin typeface="Arial" charset="0"/>
                <a:cs typeface="Arial" charset="0"/>
              </a:rPr>
              <a:t/>
            </a:r>
            <a:br>
              <a:rPr lang="sl-SI" sz="1800" dirty="0" smtClean="0">
                <a:latin typeface="Arial" charset="0"/>
                <a:cs typeface="Arial" charset="0"/>
              </a:rPr>
            </a:br>
            <a:r>
              <a:rPr lang="sl-SI" sz="1800" dirty="0" smtClean="0">
                <a:latin typeface="Arial" charset="0"/>
                <a:cs typeface="Arial" charset="0"/>
                <a:hlinkClick r:id="rId5"/>
              </a:rPr>
              <a:t>http://www.enic-naric.net/index.aspx?s=n&amp;r=ena&amp;d=legal</a:t>
            </a:r>
            <a:endParaRPr lang="sl-SI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20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sl-SI" sz="2400" dirty="0" smtClean="0">
                <a:latin typeface="Arial" charset="0"/>
                <a:cs typeface="Arial" charset="0"/>
              </a:rPr>
              <a:t>Mednarodni dogovori</a:t>
            </a:r>
            <a:br>
              <a:rPr lang="sl-SI" sz="2400" dirty="0" smtClean="0">
                <a:latin typeface="Arial" charset="0"/>
                <a:cs typeface="Arial" charset="0"/>
              </a:rPr>
            </a:br>
            <a:r>
              <a:rPr lang="sl-SI" sz="1800" dirty="0" smtClean="0">
                <a:latin typeface="Arial" charset="0"/>
                <a:cs typeface="Arial" charset="0"/>
                <a:hlinkClick r:id="rId6"/>
              </a:rPr>
              <a:t>http://pvi.mvzt.gov.si/sporazumi/index.html</a:t>
            </a:r>
            <a:endParaRPr lang="sl-SI" sz="18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sl-SI" sz="2400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sl-SI" sz="2200" dirty="0" smtClean="0">
              <a:latin typeface="Arial" charset="0"/>
              <a:cs typeface="Arial" charset="0"/>
            </a:endParaRPr>
          </a:p>
        </p:txBody>
      </p:sp>
      <p:pic>
        <p:nvPicPr>
          <p:cNvPr id="11059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200900" y="0"/>
            <a:ext cx="1943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47813"/>
            <a:ext cx="7200900" cy="769937"/>
          </a:xfrm>
        </p:spPr>
        <p:txBody>
          <a:bodyPr wrap="square" lIns="91440" tIns="45720" rIns="91440" bIns="45720"/>
          <a:lstStyle/>
          <a:p>
            <a:r>
              <a:rPr lang="sl-SI" sz="2800" b="1" smtClean="0">
                <a:solidFill>
                  <a:schemeClr val="tx2"/>
                </a:solidFill>
                <a:latin typeface="Arial" charset="0"/>
              </a:rPr>
              <a:t>ZPVI - nadaljevanje izobraževanja</a:t>
            </a:r>
            <a:r>
              <a:rPr lang="sl-SI" b="1" smtClean="0">
                <a:solidFill>
                  <a:schemeClr val="tx2"/>
                </a:solidFill>
                <a:latin typeface="Arial" charset="0"/>
              </a:rPr>
              <a:t> </a:t>
            </a:r>
            <a:endParaRPr lang="en-US" b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405063"/>
            <a:ext cx="7200900" cy="3462337"/>
          </a:xfrm>
        </p:spPr>
        <p:txBody>
          <a:bodyPr lIns="91440" tIns="45720" rIns="91440" bIns="45720"/>
          <a:lstStyle/>
          <a:p>
            <a:pPr>
              <a:defRPr/>
            </a:pPr>
            <a:r>
              <a:rPr lang="sl-SI" sz="2400" b="1" dirty="0" smtClean="0">
                <a:solidFill>
                  <a:schemeClr val="bg2">
                    <a:lumMod val="50000"/>
                  </a:schemeClr>
                </a:solidFill>
              </a:rPr>
              <a:t>Postopek priznavanja v okviru postopku vpisa na izobraževalnih ustanovah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 (osnovne, srednje šole, višje strokovne šole, visokošolski zavodi, druge organizacije)</a:t>
            </a:r>
          </a:p>
          <a:p>
            <a:pPr>
              <a:defRPr/>
            </a:pP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v </a:t>
            </a:r>
            <a:r>
              <a:rPr lang="sl-SI" sz="2400" b="1" dirty="0" smtClean="0">
                <a:solidFill>
                  <a:schemeClr val="bg2">
                    <a:lumMod val="50000"/>
                  </a:schemeClr>
                </a:solidFill>
              </a:rPr>
              <a:t>skladu šolsko zakonodajo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(visoko šolstvo – ZViS in z </a:t>
            </a:r>
            <a:r>
              <a:rPr lang="sl-SI" sz="2400" b="1" dirty="0" smtClean="0">
                <a:solidFill>
                  <a:schemeClr val="bg2">
                    <a:lumMod val="50000"/>
                  </a:schemeClr>
                </a:solidFill>
              </a:rPr>
              <a:t>vpisnimi pogoji</a:t>
            </a:r>
            <a:r>
              <a:rPr lang="sl-SI" sz="2400" dirty="0" smtClean="0">
                <a:solidFill>
                  <a:schemeClr val="bg2">
                    <a:lumMod val="50000"/>
                  </a:schemeClr>
                </a:solidFill>
              </a:rPr>
              <a:t> posamezni študijski program)</a:t>
            </a:r>
          </a:p>
          <a:p>
            <a:pPr>
              <a:buFont typeface="Arial" pitchFamily="34" charset="0"/>
              <a:buNone/>
              <a:defRPr/>
            </a:pPr>
            <a:endParaRPr lang="sl-SI" sz="2800" dirty="0" smtClean="0"/>
          </a:p>
        </p:txBody>
      </p:sp>
      <p:pic>
        <p:nvPicPr>
          <p:cNvPr id="11162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0"/>
            <a:ext cx="1943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1547813"/>
            <a:ext cx="7200900" cy="646112"/>
          </a:xfrm>
        </p:spPr>
        <p:txBody>
          <a:bodyPr wrap="square" lIns="91440" tIns="45720" rIns="91440" bIns="45720"/>
          <a:lstStyle/>
          <a:p>
            <a:r>
              <a:rPr lang="sl-SI" sz="3600" b="1" smtClean="0">
                <a:solidFill>
                  <a:schemeClr val="tx2"/>
                </a:solidFill>
                <a:latin typeface="Arial" charset="0"/>
              </a:rPr>
              <a:t>ZPVI - za zaposlovanje</a:t>
            </a:r>
            <a:endParaRPr lang="en-US" sz="3600" b="1" smtClean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627313"/>
            <a:ext cx="7399338" cy="3240087"/>
          </a:xfrm>
        </p:spPr>
        <p:txBody>
          <a:bodyPr lIns="91440" tIns="45720" rIns="91440" bIns="45720"/>
          <a:lstStyle/>
          <a:p>
            <a:r>
              <a:rPr lang="sl-SI" sz="2400" smtClean="0">
                <a:latin typeface="Arial" charset="0"/>
                <a:cs typeface="Arial" charset="0"/>
              </a:rPr>
              <a:t>Ugotovitev </a:t>
            </a:r>
            <a:r>
              <a:rPr lang="sl-SI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stopnje izobrazbe</a:t>
            </a:r>
          </a:p>
          <a:p>
            <a:r>
              <a:rPr lang="sl-SI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področja/smeri</a:t>
            </a:r>
            <a:r>
              <a:rPr lang="sl-SI" sz="2400" smtClean="0">
                <a:latin typeface="Arial" charset="0"/>
                <a:cs typeface="Arial" charset="0"/>
              </a:rPr>
              <a:t> programa</a:t>
            </a:r>
          </a:p>
          <a:p>
            <a:r>
              <a:rPr lang="sl-SI" sz="2400" smtClean="0">
                <a:latin typeface="Arial" charset="0"/>
                <a:cs typeface="Arial" charset="0"/>
              </a:rPr>
              <a:t>v tujini pridobljen strokovni oz. znanstveni</a:t>
            </a:r>
            <a:r>
              <a:rPr lang="sl-SI" sz="2400" smtClean="0">
                <a:solidFill>
                  <a:schemeClr val="accent1"/>
                </a:solidFill>
                <a:latin typeface="Arial" charset="0"/>
                <a:cs typeface="Arial" charset="0"/>
              </a:rPr>
              <a:t> </a:t>
            </a:r>
            <a:r>
              <a:rPr lang="sl-SI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naslov</a:t>
            </a:r>
            <a:r>
              <a:rPr lang="sl-SI" sz="2400" smtClean="0">
                <a:latin typeface="Arial" charset="0"/>
                <a:cs typeface="Arial" charset="0"/>
              </a:rPr>
              <a:t>/ </a:t>
            </a:r>
            <a:r>
              <a:rPr lang="sl-SI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naziv</a:t>
            </a:r>
            <a:r>
              <a:rPr lang="sl-SI" sz="2400" smtClean="0">
                <a:latin typeface="Arial" charset="0"/>
                <a:cs typeface="Arial" charset="0"/>
              </a:rPr>
              <a:t> poklicne oz. strokovne izobrazbe</a:t>
            </a:r>
          </a:p>
          <a:p>
            <a:r>
              <a:rPr lang="sl-SI" sz="2400" b="1" smtClean="0">
                <a:solidFill>
                  <a:schemeClr val="accent1"/>
                </a:solidFill>
                <a:latin typeface="Arial" charset="0"/>
                <a:cs typeface="Arial" charset="0"/>
              </a:rPr>
              <a:t>Enakovrednost</a:t>
            </a:r>
            <a:r>
              <a:rPr lang="sl-SI" sz="2400" smtClean="0">
                <a:latin typeface="Arial" charset="0"/>
                <a:cs typeface="Arial" charset="0"/>
              </a:rPr>
              <a:t> v tujini pridobljenega naslova </a:t>
            </a:r>
            <a:r>
              <a:rPr lang="sl-SI" sz="2400" smtClean="0">
                <a:solidFill>
                  <a:schemeClr val="accent1"/>
                </a:solidFill>
                <a:latin typeface="Arial" charset="0"/>
                <a:cs typeface="Arial" charset="0"/>
              </a:rPr>
              <a:t>s slovenskim strokovnim/znanstvenim naslovom</a:t>
            </a:r>
          </a:p>
          <a:p>
            <a:pPr>
              <a:buFont typeface="Arial" charset="0"/>
              <a:buNone/>
            </a:pPr>
            <a:endParaRPr lang="sl-SI" sz="2800" smtClean="0">
              <a:latin typeface="Arial" charset="0"/>
              <a:cs typeface="Arial" charset="0"/>
            </a:endParaRPr>
          </a:p>
        </p:txBody>
      </p:sp>
      <p:pic>
        <p:nvPicPr>
          <p:cNvPr id="11264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00900" y="0"/>
            <a:ext cx="1943100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Naslov 1"/>
          <p:cNvSpPr>
            <a:spLocks noGrp="1"/>
          </p:cNvSpPr>
          <p:nvPr>
            <p:ph type="title"/>
          </p:nvPr>
        </p:nvSpPr>
        <p:spPr>
          <a:xfrm>
            <a:off x="971550" y="1547813"/>
            <a:ext cx="0" cy="677862"/>
          </a:xfrm>
        </p:spPr>
        <p:txBody>
          <a:bodyPr/>
          <a:lstStyle/>
          <a:p>
            <a:endParaRPr lang="sl-SI" smtClean="0">
              <a:latin typeface="Arial" charset="0"/>
            </a:endParaRPr>
          </a:p>
        </p:txBody>
      </p:sp>
      <p:pic>
        <p:nvPicPr>
          <p:cNvPr id="1136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47688" y="549275"/>
            <a:ext cx="8258175" cy="1146175"/>
          </a:xfrm>
        </p:spPr>
      </p:pic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7688" y="1695450"/>
            <a:ext cx="53721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91263" y="1695450"/>
            <a:ext cx="2514600" cy="430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Navzdol ukrivljena puščica 12"/>
          <p:cNvSpPr/>
          <p:nvPr/>
        </p:nvSpPr>
        <p:spPr>
          <a:xfrm rot="10800000">
            <a:off x="1763713" y="6000750"/>
            <a:ext cx="5867400" cy="541338"/>
          </a:xfrm>
          <a:prstGeom prst="curved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89" name="Naslov 1"/>
          <p:cNvSpPr>
            <a:spLocks noGrp="1"/>
          </p:cNvSpPr>
          <p:nvPr>
            <p:ph type="title" idx="4294967295"/>
          </p:nvPr>
        </p:nvSpPr>
        <p:spPr>
          <a:xfrm>
            <a:off x="447675" y="266700"/>
            <a:ext cx="8239125" cy="519113"/>
          </a:xfrm>
        </p:spPr>
        <p:txBody>
          <a:bodyPr wrap="square" lIns="91440" tIns="45720" rIns="91440" bIns="45720"/>
          <a:lstStyle/>
          <a:p>
            <a:pPr algn="r" eaLnBrk="1" hangingPunct="1"/>
            <a:r>
              <a:rPr lang="sl-SI" sz="2800" smtClean="0">
                <a:latin typeface="Arial" charset="0"/>
              </a:rPr>
              <a:t>		</a:t>
            </a:r>
            <a:r>
              <a:rPr lang="sl-SI" sz="2800" b="1" smtClean="0">
                <a:latin typeface="Arial" charset="0"/>
              </a:rPr>
              <a:t>POKLICNA KVALIFIKACIJA - </a:t>
            </a:r>
            <a:r>
              <a:rPr lang="sl-SI" sz="2000" b="1" smtClean="0">
                <a:latin typeface="Arial" charset="0"/>
              </a:rPr>
              <a:t>splošno</a:t>
            </a:r>
          </a:p>
        </p:txBody>
      </p:sp>
      <p:sp>
        <p:nvSpPr>
          <p:cNvPr id="114690" name="Ograda vsebine 2"/>
          <p:cNvSpPr>
            <a:spLocks noGrp="1"/>
          </p:cNvSpPr>
          <p:nvPr>
            <p:ph idx="4294967295"/>
          </p:nvPr>
        </p:nvSpPr>
        <p:spPr>
          <a:xfrm>
            <a:off x="457200" y="1409700"/>
            <a:ext cx="8562975" cy="4716463"/>
          </a:xfrm>
        </p:spPr>
        <p:txBody>
          <a:bodyPr lIns="91440" tIns="45720" rIns="91440" bIns="45720"/>
          <a:lstStyle/>
          <a:p>
            <a:pPr eaLnBrk="1" hangingPunct="1">
              <a:buFont typeface="Arial" charset="0"/>
              <a:buNone/>
            </a:pPr>
            <a:r>
              <a:rPr lang="sl-SI" smtClean="0">
                <a:latin typeface="Arial" charset="0"/>
                <a:cs typeface="Arial" charset="0"/>
              </a:rPr>
              <a:t> 						</a:t>
            </a:r>
            <a:endParaRPr lang="sl-SI" sz="2400" smtClean="0">
              <a:latin typeface="Arial" charset="0"/>
              <a:cs typeface="Arial" charset="0"/>
            </a:endParaRPr>
          </a:p>
        </p:txBody>
      </p:sp>
      <p:sp>
        <p:nvSpPr>
          <p:cNvPr id="114691" name="PoljeZBesedilom 3"/>
          <p:cNvSpPr txBox="1">
            <a:spLocks noChangeArrowheads="1"/>
          </p:cNvSpPr>
          <p:nvPr/>
        </p:nvSpPr>
        <p:spPr bwMode="auto">
          <a:xfrm>
            <a:off x="457200" y="247650"/>
            <a:ext cx="82391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/>
          </a:p>
        </p:txBody>
      </p:sp>
      <p:grpSp>
        <p:nvGrpSpPr>
          <p:cNvPr id="114692" name="Group 11"/>
          <p:cNvGrpSpPr>
            <a:grpSpLocks/>
          </p:cNvGrpSpPr>
          <p:nvPr/>
        </p:nvGrpSpPr>
        <p:grpSpPr bwMode="auto">
          <a:xfrm>
            <a:off x="169863" y="790575"/>
            <a:ext cx="6335712" cy="5827713"/>
            <a:chOff x="1824" y="633"/>
            <a:chExt cx="2834" cy="2849"/>
          </a:xfrm>
        </p:grpSpPr>
        <p:sp>
          <p:nvSpPr>
            <p:cNvPr id="114699" name="Puzzle3"/>
            <p:cNvSpPr>
              <a:spLocks noEditPoints="1" noChangeArrowheads="1"/>
            </p:cNvSpPr>
            <p:nvPr/>
          </p:nvSpPr>
          <p:spPr bwMode="auto">
            <a:xfrm>
              <a:off x="3204" y="633"/>
              <a:ext cx="1114" cy="15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269 w 21600"/>
                <a:gd name="T25" fmla="*/ 7718 h 21600"/>
                <a:gd name="T26" fmla="*/ 19157 w 21600"/>
                <a:gd name="T27" fmla="*/ 2023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rgbClr val="FF9900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/>
              <a:r>
                <a:rPr lang="sl-SI" sz="1200" b="1">
                  <a:cs typeface="Times New Roman" pitchFamily="18" charset="0"/>
                </a:rPr>
                <a:t>   </a:t>
              </a:r>
            </a:p>
            <a:p>
              <a:pPr algn="ctr" eaLnBrk="0" hangingPunct="0"/>
              <a:r>
                <a:rPr lang="sl-SI" sz="1600" b="1">
                  <a:solidFill>
                    <a:schemeClr val="tx2"/>
                  </a:solidFill>
                  <a:cs typeface="Times New Roman" pitchFamily="18" charset="0"/>
                </a:rPr>
                <a:t>STROKOVNI IZPIT</a:t>
              </a:r>
              <a:endParaRPr lang="sl-SI" sz="1600">
                <a:solidFill>
                  <a:schemeClr val="tx2"/>
                </a:solidFill>
              </a:endParaRPr>
            </a:p>
          </p:txBody>
        </p:sp>
        <p:sp>
          <p:nvSpPr>
            <p:cNvPr id="114700" name="Puzzle2"/>
            <p:cNvSpPr>
              <a:spLocks noEditPoints="1" noChangeArrowheads="1"/>
            </p:cNvSpPr>
            <p:nvPr/>
          </p:nvSpPr>
          <p:spPr bwMode="auto">
            <a:xfrm>
              <a:off x="2880" y="1736"/>
              <a:ext cx="1778" cy="1379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5394 w 21600"/>
                <a:gd name="T25" fmla="*/ 6735 h 21600"/>
                <a:gd name="T26" fmla="*/ 16182 w 21600"/>
                <a:gd name="T27" fmla="*/ 20441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rgbClr val="FF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l-SI" sz="1600" b="1">
                <a:solidFill>
                  <a:schemeClr val="tx2"/>
                </a:solidFill>
                <a:cs typeface="Times New Roman" pitchFamily="18" charset="0"/>
              </a:endParaRPr>
            </a:p>
            <a:p>
              <a:pPr eaLnBrk="0" hangingPunct="0"/>
              <a:r>
                <a:rPr lang="sl-SI" sz="1600" b="1">
                  <a:solidFill>
                    <a:schemeClr val="tx2"/>
                  </a:solidFill>
                  <a:cs typeface="Times New Roman" pitchFamily="18" charset="0"/>
                </a:rPr>
                <a:t>PRIPRAVNIŠTVO </a:t>
              </a:r>
              <a:endParaRPr lang="sl-SI" sz="1600">
                <a:solidFill>
                  <a:schemeClr val="tx2"/>
                </a:solidFill>
              </a:endParaRPr>
            </a:p>
            <a:p>
              <a:pPr eaLnBrk="0" hangingPunct="0"/>
              <a:r>
                <a:rPr lang="sl-SI" sz="1200">
                  <a:cs typeface="Times New Roman" pitchFamily="18" charset="0"/>
                </a:rPr>
                <a:t/>
              </a:r>
              <a:br>
                <a:rPr lang="sl-SI" sz="1200">
                  <a:cs typeface="Times New Roman" pitchFamily="18" charset="0"/>
                </a:rPr>
              </a:br>
              <a:r>
                <a:rPr lang="sl-SI" sz="1200">
                  <a:cs typeface="Times New Roman" pitchFamily="18" charset="0"/>
                </a:rPr>
                <a:t/>
              </a:r>
              <a:br>
                <a:rPr lang="sl-SI" sz="1200">
                  <a:cs typeface="Times New Roman" pitchFamily="18" charset="0"/>
                </a:rPr>
              </a:br>
              <a:endParaRPr lang="sl-SI"/>
            </a:p>
          </p:txBody>
        </p:sp>
        <p:sp>
          <p:nvSpPr>
            <p:cNvPr id="19469" name="Puzzle4"/>
            <p:cNvSpPr>
              <a:spLocks noEditPoints="1" noChangeArrowheads="1"/>
            </p:cNvSpPr>
            <p:nvPr/>
          </p:nvSpPr>
          <p:spPr bwMode="auto">
            <a:xfrm>
              <a:off x="2192" y="1719"/>
              <a:ext cx="1072" cy="1763"/>
            </a:xfrm>
            <a:custGeom>
              <a:avLst/>
              <a:gdLst>
                <a:gd name="T0" fmla="*/ 412 w 21600"/>
                <a:gd name="T1" fmla="*/ 946 h 21600"/>
                <a:gd name="T2" fmla="*/ 22 w 21600"/>
                <a:gd name="T3" fmla="*/ 1382 h 21600"/>
                <a:gd name="T4" fmla="*/ 571 w 21600"/>
                <a:gd name="T5" fmla="*/ 1763 h 21600"/>
                <a:gd name="T6" fmla="*/ 1038 w 21600"/>
                <a:gd name="T7" fmla="*/ 1367 h 21600"/>
                <a:gd name="T8" fmla="*/ 693 w 21600"/>
                <a:gd name="T9" fmla="*/ 889 h 21600"/>
                <a:gd name="T10" fmla="*/ 1044 w 21600"/>
                <a:gd name="T11" fmla="*/ 385 h 21600"/>
                <a:gd name="T12" fmla="*/ 551 w 21600"/>
                <a:gd name="T13" fmla="*/ 1 h 21600"/>
                <a:gd name="T14" fmla="*/ 22 w 21600"/>
                <a:gd name="T15" fmla="*/ 385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2075 w 21600"/>
                <a:gd name="T25" fmla="*/ 5660 h 21600"/>
                <a:gd name="T26" fmla="*/ 20210 w 21600"/>
                <a:gd name="T27" fmla="*/ 15976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defRPr/>
              </a:pPr>
              <a:r>
                <a:rPr lang="sl-SI" sz="1600" b="1">
                  <a:solidFill>
                    <a:schemeClr val="tx2"/>
                  </a:solidFill>
                  <a:cs typeface="Times New Roman" pitchFamily="18" charset="0"/>
                </a:rPr>
                <a:t>FORMALNO IZOBRAŽEVANJE</a:t>
              </a:r>
              <a:endParaRPr lang="sl-SI" sz="1600">
                <a:solidFill>
                  <a:schemeClr val="tx2"/>
                </a:solidFill>
              </a:endParaRPr>
            </a:p>
            <a:p>
              <a:pPr eaLnBrk="0" hangingPunct="0">
                <a:defRPr/>
              </a:pPr>
              <a:endParaRPr lang="sl-SI" sz="1600">
                <a:solidFill>
                  <a:schemeClr val="tx2"/>
                </a:solidFill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sl-SI" sz="1600">
                <a:solidFill>
                  <a:schemeClr val="tx2"/>
                </a:solidFill>
                <a:cs typeface="Times New Roman" pitchFamily="18" charset="0"/>
              </a:endParaRPr>
            </a:p>
            <a:p>
              <a:pPr eaLnBrk="0" hangingPunct="0">
                <a:defRPr/>
              </a:pPr>
              <a:endParaRPr lang="sl-SI" sz="1600">
                <a:solidFill>
                  <a:schemeClr val="tx2"/>
                </a:solidFill>
                <a:cs typeface="Times New Roman" pitchFamily="18" charset="0"/>
              </a:endParaRPr>
            </a:p>
            <a:p>
              <a:pPr eaLnBrk="0" hangingPunct="0">
                <a:defRPr/>
              </a:pPr>
              <a:r>
                <a:rPr lang="sl-SI" sz="2000">
                  <a:solidFill>
                    <a:schemeClr val="tx2"/>
                  </a:solidFill>
                  <a:cs typeface="Times New Roman" pitchFamily="18" charset="0"/>
                </a:rPr>
                <a:t>  </a:t>
              </a:r>
              <a:r>
                <a:rPr lang="sl-SI" sz="1600">
                  <a:solidFill>
                    <a:schemeClr val="tx2"/>
                  </a:solidFill>
                  <a:cs typeface="Times New Roman" pitchFamily="18" charset="0"/>
                </a:rPr>
                <a:t>  </a:t>
              </a:r>
              <a:endParaRPr lang="sl-SI" sz="1600">
                <a:solidFill>
                  <a:schemeClr val="tx2"/>
                </a:solidFill>
              </a:endParaRPr>
            </a:p>
            <a:p>
              <a:pPr eaLnBrk="0" hangingPunct="0">
                <a:defRPr/>
              </a:pPr>
              <a:endParaRPr lang="sl-SI"/>
            </a:p>
          </p:txBody>
        </p:sp>
        <p:sp>
          <p:nvSpPr>
            <p:cNvPr id="114702" name="Puzzle1"/>
            <p:cNvSpPr>
              <a:spLocks noEditPoints="1" noChangeArrowheads="1"/>
            </p:cNvSpPr>
            <p:nvPr/>
          </p:nvSpPr>
          <p:spPr bwMode="auto">
            <a:xfrm>
              <a:off x="1824" y="1096"/>
              <a:ext cx="1800" cy="105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6084 w 21600"/>
                <a:gd name="T25" fmla="*/ 2569 h 21600"/>
                <a:gd name="T26" fmla="*/ 16128 w 21600"/>
                <a:gd name="T27" fmla="*/ 19545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rgbClr val="CCFF99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endParaRPr lang="sl-SI" sz="1200" b="1">
                <a:cs typeface="Times New Roman" pitchFamily="18" charset="0"/>
              </a:endParaRPr>
            </a:p>
            <a:p>
              <a:pPr eaLnBrk="0" hangingPunct="0"/>
              <a:r>
                <a:rPr lang="sl-SI" sz="1600" b="1">
                  <a:solidFill>
                    <a:schemeClr val="tx2"/>
                  </a:solidFill>
                  <a:cs typeface="Times New Roman" pitchFamily="18" charset="0"/>
                </a:rPr>
                <a:t>PRIDOBITEV SPECIFIČNIH ZNANJ</a:t>
              </a:r>
              <a:endParaRPr lang="sl-SI" sz="1600">
                <a:solidFill>
                  <a:schemeClr val="tx2"/>
                </a:solidFill>
              </a:endParaRPr>
            </a:p>
            <a:p>
              <a:pPr eaLnBrk="0" hangingPunct="0"/>
              <a:endParaRPr lang="sl-SI">
                <a:solidFill>
                  <a:schemeClr val="tx2"/>
                </a:solidFill>
              </a:endParaRPr>
            </a:p>
          </p:txBody>
        </p:sp>
      </p:grpSp>
      <p:sp>
        <p:nvSpPr>
          <p:cNvPr id="114693" name="Rectangle 27"/>
          <p:cNvSpPr>
            <a:spLocks noChangeArrowheads="1"/>
          </p:cNvSpPr>
          <p:nvPr/>
        </p:nvSpPr>
        <p:spPr bwMode="auto">
          <a:xfrm>
            <a:off x="0" y="7429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>
              <a:tabLst>
                <a:tab pos="228600" algn="l"/>
              </a:tabLst>
            </a:pPr>
            <a:endParaRPr lang="sl-SI"/>
          </a:p>
        </p:txBody>
      </p:sp>
      <p:sp>
        <p:nvSpPr>
          <p:cNvPr id="114694" name="Rectangle 29"/>
          <p:cNvSpPr>
            <a:spLocks noChangeArrowheads="1"/>
          </p:cNvSpPr>
          <p:nvPr/>
        </p:nvSpPr>
        <p:spPr bwMode="auto">
          <a:xfrm>
            <a:off x="0" y="90488"/>
            <a:ext cx="70326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eaLnBrk="0" hangingPunct="0"/>
            <a:r>
              <a:rPr lang="sl-SI" sz="1200">
                <a:cs typeface="Times New Roman" pitchFamily="18" charset="0"/>
              </a:rPr>
              <a:t>            </a:t>
            </a:r>
            <a:endParaRPr lang="sl-SI"/>
          </a:p>
        </p:txBody>
      </p:sp>
      <p:sp>
        <p:nvSpPr>
          <p:cNvPr id="114695" name="Puzzle1"/>
          <p:cNvSpPr>
            <a:spLocks noEditPoints="1" noChangeArrowheads="1"/>
          </p:cNvSpPr>
          <p:nvPr/>
        </p:nvSpPr>
        <p:spPr bwMode="auto">
          <a:xfrm>
            <a:off x="4699000" y="1736725"/>
            <a:ext cx="4184650" cy="215106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6084 w 21600"/>
              <a:gd name="T25" fmla="*/ 2569 h 21600"/>
              <a:gd name="T26" fmla="*/ 16128 w 21600"/>
              <a:gd name="T27" fmla="*/ 19545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9360" y="20836"/>
                </a:moveTo>
                <a:lnTo>
                  <a:pt x="9528" y="20836"/>
                </a:lnTo>
                <a:lnTo>
                  <a:pt x="9686" y="20762"/>
                </a:lnTo>
                <a:lnTo>
                  <a:pt x="9810" y="20687"/>
                </a:lnTo>
                <a:lnTo>
                  <a:pt x="9922" y="20575"/>
                </a:lnTo>
                <a:lnTo>
                  <a:pt x="10012" y="20426"/>
                </a:lnTo>
                <a:lnTo>
                  <a:pt x="10068" y="20296"/>
                </a:lnTo>
                <a:lnTo>
                  <a:pt x="10113" y="20110"/>
                </a:lnTo>
                <a:lnTo>
                  <a:pt x="10136" y="19905"/>
                </a:lnTo>
                <a:lnTo>
                  <a:pt x="10136" y="19682"/>
                </a:lnTo>
                <a:lnTo>
                  <a:pt x="10113" y="19440"/>
                </a:lnTo>
                <a:lnTo>
                  <a:pt x="10068" y="19142"/>
                </a:lnTo>
                <a:lnTo>
                  <a:pt x="10012" y="18900"/>
                </a:lnTo>
                <a:lnTo>
                  <a:pt x="9900" y="18620"/>
                </a:lnTo>
                <a:lnTo>
                  <a:pt x="9787" y="18285"/>
                </a:lnTo>
                <a:lnTo>
                  <a:pt x="9641" y="17968"/>
                </a:lnTo>
                <a:lnTo>
                  <a:pt x="9472" y="17652"/>
                </a:lnTo>
                <a:lnTo>
                  <a:pt x="9382" y="17466"/>
                </a:lnTo>
                <a:lnTo>
                  <a:pt x="9315" y="17298"/>
                </a:lnTo>
                <a:lnTo>
                  <a:pt x="9258" y="17112"/>
                </a:lnTo>
                <a:lnTo>
                  <a:pt x="9191" y="16926"/>
                </a:lnTo>
                <a:lnTo>
                  <a:pt x="9123" y="16535"/>
                </a:lnTo>
                <a:lnTo>
                  <a:pt x="9101" y="16144"/>
                </a:lnTo>
                <a:lnTo>
                  <a:pt x="9101" y="15753"/>
                </a:lnTo>
                <a:lnTo>
                  <a:pt x="9168" y="15362"/>
                </a:lnTo>
                <a:lnTo>
                  <a:pt x="9236" y="14971"/>
                </a:lnTo>
                <a:lnTo>
                  <a:pt x="9360" y="14580"/>
                </a:lnTo>
                <a:lnTo>
                  <a:pt x="9495" y="14244"/>
                </a:lnTo>
                <a:lnTo>
                  <a:pt x="9663" y="13891"/>
                </a:lnTo>
                <a:lnTo>
                  <a:pt x="9855" y="13611"/>
                </a:lnTo>
                <a:lnTo>
                  <a:pt x="10068" y="13351"/>
                </a:lnTo>
                <a:lnTo>
                  <a:pt x="10293" y="13146"/>
                </a:lnTo>
                <a:lnTo>
                  <a:pt x="10552" y="12997"/>
                </a:lnTo>
                <a:lnTo>
                  <a:pt x="10811" y="12885"/>
                </a:lnTo>
                <a:lnTo>
                  <a:pt x="11069" y="12866"/>
                </a:lnTo>
                <a:lnTo>
                  <a:pt x="11351" y="12885"/>
                </a:lnTo>
                <a:lnTo>
                  <a:pt x="11610" y="12997"/>
                </a:lnTo>
                <a:lnTo>
                  <a:pt x="11846" y="13183"/>
                </a:lnTo>
                <a:lnTo>
                  <a:pt x="12060" y="13388"/>
                </a:lnTo>
                <a:lnTo>
                  <a:pt x="12251" y="13648"/>
                </a:lnTo>
                <a:lnTo>
                  <a:pt x="12419" y="13928"/>
                </a:lnTo>
                <a:lnTo>
                  <a:pt x="12555" y="14244"/>
                </a:lnTo>
                <a:lnTo>
                  <a:pt x="12690" y="14617"/>
                </a:lnTo>
                <a:lnTo>
                  <a:pt x="12768" y="15008"/>
                </a:lnTo>
                <a:lnTo>
                  <a:pt x="12836" y="15399"/>
                </a:lnTo>
                <a:lnTo>
                  <a:pt x="12858" y="15753"/>
                </a:lnTo>
                <a:lnTo>
                  <a:pt x="12858" y="16144"/>
                </a:lnTo>
                <a:lnTo>
                  <a:pt x="12813" y="16535"/>
                </a:lnTo>
                <a:lnTo>
                  <a:pt x="12746" y="16888"/>
                </a:lnTo>
                <a:lnTo>
                  <a:pt x="12667" y="17224"/>
                </a:lnTo>
                <a:lnTo>
                  <a:pt x="12510" y="17503"/>
                </a:lnTo>
                <a:lnTo>
                  <a:pt x="12228" y="18043"/>
                </a:lnTo>
                <a:lnTo>
                  <a:pt x="11970" y="18546"/>
                </a:lnTo>
                <a:lnTo>
                  <a:pt x="11868" y="18751"/>
                </a:lnTo>
                <a:lnTo>
                  <a:pt x="11778" y="18974"/>
                </a:lnTo>
                <a:lnTo>
                  <a:pt x="11711" y="19179"/>
                </a:lnTo>
                <a:lnTo>
                  <a:pt x="11666" y="19365"/>
                </a:lnTo>
                <a:lnTo>
                  <a:pt x="11632" y="19570"/>
                </a:lnTo>
                <a:lnTo>
                  <a:pt x="11632" y="19756"/>
                </a:lnTo>
                <a:lnTo>
                  <a:pt x="11632" y="19942"/>
                </a:lnTo>
                <a:lnTo>
                  <a:pt x="11643" y="20110"/>
                </a:lnTo>
                <a:lnTo>
                  <a:pt x="11711" y="20296"/>
                </a:lnTo>
                <a:lnTo>
                  <a:pt x="11801" y="20464"/>
                </a:lnTo>
                <a:lnTo>
                  <a:pt x="11891" y="20650"/>
                </a:lnTo>
                <a:lnTo>
                  <a:pt x="12037" y="20836"/>
                </a:lnTo>
                <a:lnTo>
                  <a:pt x="12206" y="21004"/>
                </a:lnTo>
                <a:lnTo>
                  <a:pt x="12419" y="21190"/>
                </a:lnTo>
                <a:lnTo>
                  <a:pt x="12667" y="21320"/>
                </a:lnTo>
                <a:lnTo>
                  <a:pt x="12960" y="21432"/>
                </a:lnTo>
                <a:lnTo>
                  <a:pt x="13286" y="21544"/>
                </a:lnTo>
                <a:lnTo>
                  <a:pt x="13612" y="21655"/>
                </a:lnTo>
                <a:lnTo>
                  <a:pt x="13983" y="21693"/>
                </a:lnTo>
                <a:lnTo>
                  <a:pt x="14343" y="21730"/>
                </a:lnTo>
                <a:lnTo>
                  <a:pt x="14715" y="21730"/>
                </a:lnTo>
                <a:lnTo>
                  <a:pt x="15075" y="21730"/>
                </a:lnTo>
                <a:lnTo>
                  <a:pt x="15446" y="21655"/>
                </a:lnTo>
                <a:lnTo>
                  <a:pt x="15794" y="21581"/>
                </a:lnTo>
                <a:lnTo>
                  <a:pt x="16132" y="21432"/>
                </a:lnTo>
                <a:lnTo>
                  <a:pt x="16458" y="21302"/>
                </a:lnTo>
                <a:lnTo>
                  <a:pt x="16740" y="21078"/>
                </a:lnTo>
                <a:lnTo>
                  <a:pt x="16976" y="20836"/>
                </a:lnTo>
                <a:lnTo>
                  <a:pt x="17043" y="20650"/>
                </a:lnTo>
                <a:lnTo>
                  <a:pt x="17088" y="20426"/>
                </a:lnTo>
                <a:lnTo>
                  <a:pt x="17133" y="20222"/>
                </a:lnTo>
                <a:lnTo>
                  <a:pt x="17156" y="19980"/>
                </a:lnTo>
                <a:lnTo>
                  <a:pt x="17167" y="19477"/>
                </a:lnTo>
                <a:lnTo>
                  <a:pt x="17167" y="18974"/>
                </a:lnTo>
                <a:lnTo>
                  <a:pt x="17156" y="18397"/>
                </a:lnTo>
                <a:lnTo>
                  <a:pt x="17111" y="17820"/>
                </a:lnTo>
                <a:lnTo>
                  <a:pt x="17066" y="17261"/>
                </a:lnTo>
                <a:lnTo>
                  <a:pt x="16998" y="16646"/>
                </a:lnTo>
                <a:lnTo>
                  <a:pt x="16852" y="15511"/>
                </a:lnTo>
                <a:lnTo>
                  <a:pt x="16740" y="14393"/>
                </a:lnTo>
                <a:lnTo>
                  <a:pt x="16717" y="13928"/>
                </a:lnTo>
                <a:lnTo>
                  <a:pt x="16695" y="13462"/>
                </a:lnTo>
                <a:lnTo>
                  <a:pt x="16717" y="13071"/>
                </a:lnTo>
                <a:lnTo>
                  <a:pt x="16785" y="12755"/>
                </a:lnTo>
                <a:lnTo>
                  <a:pt x="16852" y="12419"/>
                </a:lnTo>
                <a:lnTo>
                  <a:pt x="16953" y="12140"/>
                </a:lnTo>
                <a:lnTo>
                  <a:pt x="17088" y="11898"/>
                </a:lnTo>
                <a:lnTo>
                  <a:pt x="17212" y="11675"/>
                </a:lnTo>
                <a:lnTo>
                  <a:pt x="17370" y="11470"/>
                </a:lnTo>
                <a:lnTo>
                  <a:pt x="17516" y="11284"/>
                </a:lnTo>
                <a:lnTo>
                  <a:pt x="17696" y="11135"/>
                </a:lnTo>
                <a:lnTo>
                  <a:pt x="17865" y="11042"/>
                </a:lnTo>
                <a:lnTo>
                  <a:pt x="18033" y="10930"/>
                </a:lnTo>
                <a:lnTo>
                  <a:pt x="18213" y="10893"/>
                </a:lnTo>
                <a:lnTo>
                  <a:pt x="18382" y="10893"/>
                </a:lnTo>
                <a:lnTo>
                  <a:pt x="18551" y="10967"/>
                </a:lnTo>
                <a:lnTo>
                  <a:pt x="18708" y="11042"/>
                </a:lnTo>
                <a:lnTo>
                  <a:pt x="18855" y="11172"/>
                </a:lnTo>
                <a:lnTo>
                  <a:pt x="19012" y="11358"/>
                </a:lnTo>
                <a:lnTo>
                  <a:pt x="19136" y="11600"/>
                </a:lnTo>
                <a:lnTo>
                  <a:pt x="19271" y="11861"/>
                </a:lnTo>
                <a:lnTo>
                  <a:pt x="19440" y="12028"/>
                </a:lnTo>
                <a:lnTo>
                  <a:pt x="19608" y="12177"/>
                </a:lnTo>
                <a:lnTo>
                  <a:pt x="19822" y="12289"/>
                </a:lnTo>
                <a:lnTo>
                  <a:pt x="20025" y="12289"/>
                </a:lnTo>
                <a:lnTo>
                  <a:pt x="20238" y="12289"/>
                </a:lnTo>
                <a:lnTo>
                  <a:pt x="20452" y="12215"/>
                </a:lnTo>
                <a:lnTo>
                  <a:pt x="20643" y="12103"/>
                </a:lnTo>
                <a:lnTo>
                  <a:pt x="20846" y="11973"/>
                </a:lnTo>
                <a:lnTo>
                  <a:pt x="21037" y="11786"/>
                </a:lnTo>
                <a:lnTo>
                  <a:pt x="21206" y="11563"/>
                </a:lnTo>
                <a:lnTo>
                  <a:pt x="21363" y="11321"/>
                </a:lnTo>
                <a:lnTo>
                  <a:pt x="21465" y="11079"/>
                </a:lnTo>
                <a:lnTo>
                  <a:pt x="21577" y="10744"/>
                </a:lnTo>
                <a:lnTo>
                  <a:pt x="21622" y="10427"/>
                </a:lnTo>
                <a:lnTo>
                  <a:pt x="21645" y="10111"/>
                </a:lnTo>
                <a:lnTo>
                  <a:pt x="21622" y="9608"/>
                </a:lnTo>
                <a:lnTo>
                  <a:pt x="21577" y="9142"/>
                </a:lnTo>
                <a:lnTo>
                  <a:pt x="21465" y="8751"/>
                </a:lnTo>
                <a:lnTo>
                  <a:pt x="21363" y="8397"/>
                </a:lnTo>
                <a:lnTo>
                  <a:pt x="21206" y="8062"/>
                </a:lnTo>
                <a:lnTo>
                  <a:pt x="21037" y="7820"/>
                </a:lnTo>
                <a:lnTo>
                  <a:pt x="20846" y="7597"/>
                </a:lnTo>
                <a:lnTo>
                  <a:pt x="20643" y="7429"/>
                </a:lnTo>
                <a:lnTo>
                  <a:pt x="20452" y="7317"/>
                </a:lnTo>
                <a:lnTo>
                  <a:pt x="20238" y="7206"/>
                </a:lnTo>
                <a:lnTo>
                  <a:pt x="20025" y="7168"/>
                </a:lnTo>
                <a:lnTo>
                  <a:pt x="19822" y="7206"/>
                </a:lnTo>
                <a:lnTo>
                  <a:pt x="19608" y="7243"/>
                </a:lnTo>
                <a:lnTo>
                  <a:pt x="19440" y="7355"/>
                </a:lnTo>
                <a:lnTo>
                  <a:pt x="19271" y="7504"/>
                </a:lnTo>
                <a:lnTo>
                  <a:pt x="19136" y="7708"/>
                </a:lnTo>
                <a:lnTo>
                  <a:pt x="19012" y="7895"/>
                </a:lnTo>
                <a:lnTo>
                  <a:pt x="18832" y="8025"/>
                </a:lnTo>
                <a:lnTo>
                  <a:pt x="18663" y="8174"/>
                </a:lnTo>
                <a:lnTo>
                  <a:pt x="18472" y="8248"/>
                </a:lnTo>
                <a:lnTo>
                  <a:pt x="18270" y="8286"/>
                </a:lnTo>
                <a:lnTo>
                  <a:pt x="18078" y="8323"/>
                </a:lnTo>
                <a:lnTo>
                  <a:pt x="17887" y="8323"/>
                </a:lnTo>
                <a:lnTo>
                  <a:pt x="17696" y="8248"/>
                </a:lnTo>
                <a:lnTo>
                  <a:pt x="17493" y="8174"/>
                </a:lnTo>
                <a:lnTo>
                  <a:pt x="17302" y="8062"/>
                </a:lnTo>
                <a:lnTo>
                  <a:pt x="17133" y="7969"/>
                </a:lnTo>
                <a:lnTo>
                  <a:pt x="16976" y="7783"/>
                </a:lnTo>
                <a:lnTo>
                  <a:pt x="16852" y="7597"/>
                </a:lnTo>
                <a:lnTo>
                  <a:pt x="16740" y="7429"/>
                </a:lnTo>
                <a:lnTo>
                  <a:pt x="16672" y="7168"/>
                </a:lnTo>
                <a:lnTo>
                  <a:pt x="16638" y="6926"/>
                </a:lnTo>
                <a:lnTo>
                  <a:pt x="16616" y="6498"/>
                </a:lnTo>
                <a:lnTo>
                  <a:pt x="16616" y="5772"/>
                </a:lnTo>
                <a:lnTo>
                  <a:pt x="16650" y="4915"/>
                </a:lnTo>
                <a:lnTo>
                  <a:pt x="16695" y="3928"/>
                </a:lnTo>
                <a:lnTo>
                  <a:pt x="16762" y="2960"/>
                </a:lnTo>
                <a:lnTo>
                  <a:pt x="16830" y="1992"/>
                </a:lnTo>
                <a:lnTo>
                  <a:pt x="16908" y="1173"/>
                </a:lnTo>
                <a:lnTo>
                  <a:pt x="16976" y="521"/>
                </a:lnTo>
                <a:lnTo>
                  <a:pt x="16953" y="521"/>
                </a:lnTo>
                <a:lnTo>
                  <a:pt x="16931" y="521"/>
                </a:lnTo>
                <a:lnTo>
                  <a:pt x="16267" y="484"/>
                </a:lnTo>
                <a:lnTo>
                  <a:pt x="15637" y="428"/>
                </a:lnTo>
                <a:lnTo>
                  <a:pt x="15063" y="353"/>
                </a:lnTo>
                <a:lnTo>
                  <a:pt x="14523" y="279"/>
                </a:lnTo>
                <a:lnTo>
                  <a:pt x="14040" y="167"/>
                </a:lnTo>
                <a:lnTo>
                  <a:pt x="13635" y="93"/>
                </a:lnTo>
                <a:lnTo>
                  <a:pt x="13331" y="18"/>
                </a:lnTo>
                <a:lnTo>
                  <a:pt x="13117" y="18"/>
                </a:lnTo>
                <a:lnTo>
                  <a:pt x="12982" y="18"/>
                </a:lnTo>
                <a:lnTo>
                  <a:pt x="12858" y="130"/>
                </a:lnTo>
                <a:lnTo>
                  <a:pt x="12723" y="279"/>
                </a:lnTo>
                <a:lnTo>
                  <a:pt x="12622" y="446"/>
                </a:lnTo>
                <a:lnTo>
                  <a:pt x="12510" y="670"/>
                </a:lnTo>
                <a:lnTo>
                  <a:pt x="12419" y="912"/>
                </a:lnTo>
                <a:lnTo>
                  <a:pt x="12363" y="1210"/>
                </a:lnTo>
                <a:lnTo>
                  <a:pt x="12318" y="1526"/>
                </a:lnTo>
                <a:lnTo>
                  <a:pt x="12273" y="1843"/>
                </a:lnTo>
                <a:lnTo>
                  <a:pt x="12251" y="2215"/>
                </a:lnTo>
                <a:lnTo>
                  <a:pt x="12273" y="2532"/>
                </a:lnTo>
                <a:lnTo>
                  <a:pt x="12318" y="2886"/>
                </a:lnTo>
                <a:lnTo>
                  <a:pt x="12386" y="3240"/>
                </a:lnTo>
                <a:lnTo>
                  <a:pt x="12464" y="3556"/>
                </a:lnTo>
                <a:lnTo>
                  <a:pt x="12577" y="3891"/>
                </a:lnTo>
                <a:lnTo>
                  <a:pt x="12746" y="4171"/>
                </a:lnTo>
                <a:lnTo>
                  <a:pt x="12926" y="4487"/>
                </a:lnTo>
                <a:lnTo>
                  <a:pt x="13050" y="4860"/>
                </a:lnTo>
                <a:lnTo>
                  <a:pt x="13162" y="5251"/>
                </a:lnTo>
                <a:lnTo>
                  <a:pt x="13218" y="5604"/>
                </a:lnTo>
                <a:lnTo>
                  <a:pt x="13263" y="5995"/>
                </a:lnTo>
                <a:lnTo>
                  <a:pt x="13241" y="6386"/>
                </a:lnTo>
                <a:lnTo>
                  <a:pt x="13218" y="6740"/>
                </a:lnTo>
                <a:lnTo>
                  <a:pt x="13139" y="7094"/>
                </a:lnTo>
                <a:lnTo>
                  <a:pt x="13050" y="7429"/>
                </a:lnTo>
                <a:lnTo>
                  <a:pt x="12903" y="7746"/>
                </a:lnTo>
                <a:lnTo>
                  <a:pt x="12723" y="8025"/>
                </a:lnTo>
                <a:lnTo>
                  <a:pt x="12532" y="8286"/>
                </a:lnTo>
                <a:lnTo>
                  <a:pt x="12318" y="8491"/>
                </a:lnTo>
                <a:lnTo>
                  <a:pt x="12060" y="8677"/>
                </a:lnTo>
                <a:lnTo>
                  <a:pt x="11756" y="8788"/>
                </a:lnTo>
                <a:lnTo>
                  <a:pt x="11452" y="8826"/>
                </a:lnTo>
                <a:lnTo>
                  <a:pt x="11283" y="8826"/>
                </a:lnTo>
                <a:lnTo>
                  <a:pt x="11126" y="8826"/>
                </a:lnTo>
                <a:lnTo>
                  <a:pt x="11002" y="8788"/>
                </a:lnTo>
                <a:lnTo>
                  <a:pt x="10845" y="8714"/>
                </a:lnTo>
                <a:lnTo>
                  <a:pt x="10721" y="8640"/>
                </a:lnTo>
                <a:lnTo>
                  <a:pt x="10608" y="8565"/>
                </a:lnTo>
                <a:lnTo>
                  <a:pt x="10485" y="8453"/>
                </a:lnTo>
                <a:lnTo>
                  <a:pt x="10372" y="8323"/>
                </a:lnTo>
                <a:lnTo>
                  <a:pt x="10181" y="8062"/>
                </a:lnTo>
                <a:lnTo>
                  <a:pt x="10035" y="7746"/>
                </a:lnTo>
                <a:lnTo>
                  <a:pt x="9900" y="7392"/>
                </a:lnTo>
                <a:lnTo>
                  <a:pt x="9787" y="7001"/>
                </a:lnTo>
                <a:lnTo>
                  <a:pt x="9731" y="6610"/>
                </a:lnTo>
                <a:lnTo>
                  <a:pt x="9686" y="6219"/>
                </a:lnTo>
                <a:lnTo>
                  <a:pt x="9663" y="5772"/>
                </a:lnTo>
                <a:lnTo>
                  <a:pt x="9686" y="5381"/>
                </a:lnTo>
                <a:lnTo>
                  <a:pt x="9753" y="4990"/>
                </a:lnTo>
                <a:lnTo>
                  <a:pt x="9832" y="4636"/>
                </a:lnTo>
                <a:lnTo>
                  <a:pt x="9945" y="4320"/>
                </a:lnTo>
                <a:lnTo>
                  <a:pt x="10068" y="4022"/>
                </a:lnTo>
                <a:lnTo>
                  <a:pt x="10203" y="3817"/>
                </a:lnTo>
                <a:lnTo>
                  <a:pt x="10316" y="3593"/>
                </a:lnTo>
                <a:lnTo>
                  <a:pt x="10395" y="3351"/>
                </a:lnTo>
                <a:lnTo>
                  <a:pt x="10462" y="3109"/>
                </a:lnTo>
                <a:lnTo>
                  <a:pt x="10507" y="2848"/>
                </a:lnTo>
                <a:lnTo>
                  <a:pt x="10530" y="2606"/>
                </a:lnTo>
                <a:lnTo>
                  <a:pt x="10507" y="2346"/>
                </a:lnTo>
                <a:lnTo>
                  <a:pt x="10462" y="2141"/>
                </a:lnTo>
                <a:lnTo>
                  <a:pt x="10395" y="1880"/>
                </a:lnTo>
                <a:lnTo>
                  <a:pt x="10293" y="1638"/>
                </a:lnTo>
                <a:lnTo>
                  <a:pt x="10158" y="1415"/>
                </a:lnTo>
                <a:lnTo>
                  <a:pt x="9967" y="1210"/>
                </a:lnTo>
                <a:lnTo>
                  <a:pt x="9753" y="986"/>
                </a:lnTo>
                <a:lnTo>
                  <a:pt x="9495" y="819"/>
                </a:lnTo>
                <a:lnTo>
                  <a:pt x="9191" y="670"/>
                </a:lnTo>
                <a:lnTo>
                  <a:pt x="8842" y="521"/>
                </a:lnTo>
                <a:lnTo>
                  <a:pt x="8471" y="446"/>
                </a:lnTo>
                <a:lnTo>
                  <a:pt x="7998" y="428"/>
                </a:lnTo>
                <a:lnTo>
                  <a:pt x="7413" y="428"/>
                </a:lnTo>
                <a:lnTo>
                  <a:pt x="6817" y="446"/>
                </a:lnTo>
                <a:lnTo>
                  <a:pt x="6187" y="521"/>
                </a:lnTo>
                <a:lnTo>
                  <a:pt x="5602" y="633"/>
                </a:lnTo>
                <a:lnTo>
                  <a:pt x="5107" y="744"/>
                </a:lnTo>
                <a:lnTo>
                  <a:pt x="4725" y="856"/>
                </a:lnTo>
                <a:lnTo>
                  <a:pt x="4848" y="1564"/>
                </a:lnTo>
                <a:lnTo>
                  <a:pt x="5028" y="2495"/>
                </a:lnTo>
                <a:lnTo>
                  <a:pt x="5175" y="3556"/>
                </a:lnTo>
                <a:lnTo>
                  <a:pt x="5298" y="4673"/>
                </a:lnTo>
                <a:lnTo>
                  <a:pt x="5343" y="5213"/>
                </a:lnTo>
                <a:lnTo>
                  <a:pt x="5388" y="5753"/>
                </a:lnTo>
                <a:lnTo>
                  <a:pt x="5411" y="6275"/>
                </a:lnTo>
                <a:lnTo>
                  <a:pt x="5411" y="6740"/>
                </a:lnTo>
                <a:lnTo>
                  <a:pt x="5366" y="7168"/>
                </a:lnTo>
                <a:lnTo>
                  <a:pt x="5321" y="7541"/>
                </a:lnTo>
                <a:lnTo>
                  <a:pt x="5287" y="7708"/>
                </a:lnTo>
                <a:lnTo>
                  <a:pt x="5242" y="7857"/>
                </a:lnTo>
                <a:lnTo>
                  <a:pt x="5197" y="7969"/>
                </a:lnTo>
                <a:lnTo>
                  <a:pt x="5130" y="8062"/>
                </a:lnTo>
                <a:lnTo>
                  <a:pt x="5006" y="8248"/>
                </a:lnTo>
                <a:lnTo>
                  <a:pt x="4848" y="8397"/>
                </a:lnTo>
                <a:lnTo>
                  <a:pt x="4725" y="8528"/>
                </a:lnTo>
                <a:lnTo>
                  <a:pt x="4567" y="8640"/>
                </a:lnTo>
                <a:lnTo>
                  <a:pt x="4421" y="8714"/>
                </a:lnTo>
                <a:lnTo>
                  <a:pt x="4263" y="8751"/>
                </a:lnTo>
                <a:lnTo>
                  <a:pt x="4095" y="8788"/>
                </a:lnTo>
                <a:lnTo>
                  <a:pt x="3948" y="8788"/>
                </a:lnTo>
                <a:lnTo>
                  <a:pt x="3791" y="8751"/>
                </a:lnTo>
                <a:lnTo>
                  <a:pt x="3667" y="8714"/>
                </a:lnTo>
                <a:lnTo>
                  <a:pt x="3510" y="8677"/>
                </a:lnTo>
                <a:lnTo>
                  <a:pt x="3386" y="8602"/>
                </a:lnTo>
                <a:lnTo>
                  <a:pt x="3251" y="8491"/>
                </a:lnTo>
                <a:lnTo>
                  <a:pt x="3127" y="8360"/>
                </a:lnTo>
                <a:lnTo>
                  <a:pt x="3015" y="8248"/>
                </a:lnTo>
                <a:lnTo>
                  <a:pt x="2925" y="8062"/>
                </a:lnTo>
                <a:lnTo>
                  <a:pt x="2778" y="7857"/>
                </a:lnTo>
                <a:lnTo>
                  <a:pt x="2610" y="7671"/>
                </a:lnTo>
                <a:lnTo>
                  <a:pt x="2407" y="7541"/>
                </a:lnTo>
                <a:lnTo>
                  <a:pt x="2171" y="7466"/>
                </a:lnTo>
                <a:lnTo>
                  <a:pt x="1957" y="7429"/>
                </a:lnTo>
                <a:lnTo>
                  <a:pt x="1698" y="7429"/>
                </a:lnTo>
                <a:lnTo>
                  <a:pt x="1462" y="7466"/>
                </a:lnTo>
                <a:lnTo>
                  <a:pt x="1226" y="7559"/>
                </a:lnTo>
                <a:lnTo>
                  <a:pt x="989" y="7708"/>
                </a:lnTo>
                <a:lnTo>
                  <a:pt x="776" y="7932"/>
                </a:lnTo>
                <a:lnTo>
                  <a:pt x="551" y="8211"/>
                </a:lnTo>
                <a:lnTo>
                  <a:pt x="382" y="8528"/>
                </a:lnTo>
                <a:lnTo>
                  <a:pt x="315" y="8714"/>
                </a:lnTo>
                <a:lnTo>
                  <a:pt x="236" y="8919"/>
                </a:lnTo>
                <a:lnTo>
                  <a:pt x="191" y="9142"/>
                </a:lnTo>
                <a:lnTo>
                  <a:pt x="123" y="9347"/>
                </a:lnTo>
                <a:lnTo>
                  <a:pt x="78" y="9608"/>
                </a:lnTo>
                <a:lnTo>
                  <a:pt x="56" y="9887"/>
                </a:lnTo>
                <a:lnTo>
                  <a:pt x="33" y="10185"/>
                </a:lnTo>
                <a:lnTo>
                  <a:pt x="33" y="10464"/>
                </a:lnTo>
                <a:lnTo>
                  <a:pt x="33" y="10706"/>
                </a:lnTo>
                <a:lnTo>
                  <a:pt x="56" y="10967"/>
                </a:lnTo>
                <a:lnTo>
                  <a:pt x="78" y="11172"/>
                </a:lnTo>
                <a:lnTo>
                  <a:pt x="123" y="11395"/>
                </a:lnTo>
                <a:lnTo>
                  <a:pt x="168" y="11600"/>
                </a:lnTo>
                <a:lnTo>
                  <a:pt x="236" y="11786"/>
                </a:lnTo>
                <a:lnTo>
                  <a:pt x="292" y="11973"/>
                </a:lnTo>
                <a:lnTo>
                  <a:pt x="382" y="12140"/>
                </a:lnTo>
                <a:lnTo>
                  <a:pt x="540" y="12419"/>
                </a:lnTo>
                <a:lnTo>
                  <a:pt x="731" y="12680"/>
                </a:lnTo>
                <a:lnTo>
                  <a:pt x="944" y="12866"/>
                </a:lnTo>
                <a:lnTo>
                  <a:pt x="1158" y="12997"/>
                </a:lnTo>
                <a:lnTo>
                  <a:pt x="1395" y="13108"/>
                </a:lnTo>
                <a:lnTo>
                  <a:pt x="1608" y="13183"/>
                </a:lnTo>
                <a:lnTo>
                  <a:pt x="1856" y="13183"/>
                </a:lnTo>
                <a:lnTo>
                  <a:pt x="2070" y="13146"/>
                </a:lnTo>
                <a:lnTo>
                  <a:pt x="2261" y="13071"/>
                </a:lnTo>
                <a:lnTo>
                  <a:pt x="2430" y="12960"/>
                </a:lnTo>
                <a:lnTo>
                  <a:pt x="2587" y="12792"/>
                </a:lnTo>
                <a:lnTo>
                  <a:pt x="2688" y="12606"/>
                </a:lnTo>
                <a:lnTo>
                  <a:pt x="2801" y="12419"/>
                </a:lnTo>
                <a:lnTo>
                  <a:pt x="2925" y="12289"/>
                </a:lnTo>
                <a:lnTo>
                  <a:pt x="3082" y="12177"/>
                </a:lnTo>
                <a:lnTo>
                  <a:pt x="3228" y="12103"/>
                </a:lnTo>
                <a:lnTo>
                  <a:pt x="3408" y="12103"/>
                </a:lnTo>
                <a:lnTo>
                  <a:pt x="3577" y="12103"/>
                </a:lnTo>
                <a:lnTo>
                  <a:pt x="3723" y="12177"/>
                </a:lnTo>
                <a:lnTo>
                  <a:pt x="3903" y="12252"/>
                </a:lnTo>
                <a:lnTo>
                  <a:pt x="4072" y="12364"/>
                </a:lnTo>
                <a:lnTo>
                  <a:pt x="4230" y="12494"/>
                </a:lnTo>
                <a:lnTo>
                  <a:pt x="4353" y="12643"/>
                </a:lnTo>
                <a:lnTo>
                  <a:pt x="4488" y="12829"/>
                </a:lnTo>
                <a:lnTo>
                  <a:pt x="4567" y="13034"/>
                </a:lnTo>
                <a:lnTo>
                  <a:pt x="4657" y="13257"/>
                </a:lnTo>
                <a:lnTo>
                  <a:pt x="4702" y="13462"/>
                </a:lnTo>
                <a:lnTo>
                  <a:pt x="4725" y="13686"/>
                </a:lnTo>
                <a:lnTo>
                  <a:pt x="4702" y="14282"/>
                </a:lnTo>
                <a:lnTo>
                  <a:pt x="4657" y="15045"/>
                </a:lnTo>
                <a:lnTo>
                  <a:pt x="4612" y="15976"/>
                </a:lnTo>
                <a:lnTo>
                  <a:pt x="4590" y="16926"/>
                </a:lnTo>
                <a:lnTo>
                  <a:pt x="4567" y="17968"/>
                </a:lnTo>
                <a:lnTo>
                  <a:pt x="4567" y="19011"/>
                </a:lnTo>
                <a:lnTo>
                  <a:pt x="4590" y="19514"/>
                </a:lnTo>
                <a:lnTo>
                  <a:pt x="4612" y="19980"/>
                </a:lnTo>
                <a:lnTo>
                  <a:pt x="4657" y="20426"/>
                </a:lnTo>
                <a:lnTo>
                  <a:pt x="4725" y="20836"/>
                </a:lnTo>
                <a:lnTo>
                  <a:pt x="4848" y="20929"/>
                </a:lnTo>
                <a:lnTo>
                  <a:pt x="5040" y="21004"/>
                </a:lnTo>
                <a:lnTo>
                  <a:pt x="5265" y="21078"/>
                </a:lnTo>
                <a:lnTo>
                  <a:pt x="5478" y="21115"/>
                </a:lnTo>
                <a:lnTo>
                  <a:pt x="6041" y="21115"/>
                </a:lnTo>
                <a:lnTo>
                  <a:pt x="6637" y="21078"/>
                </a:lnTo>
                <a:lnTo>
                  <a:pt x="7312" y="21004"/>
                </a:lnTo>
                <a:lnTo>
                  <a:pt x="7998" y="20929"/>
                </a:lnTo>
                <a:lnTo>
                  <a:pt x="8696" y="20855"/>
                </a:lnTo>
                <a:lnTo>
                  <a:pt x="9360" y="20836"/>
                </a:lnTo>
                <a:close/>
              </a:path>
            </a:pathLst>
          </a:custGeom>
          <a:solidFill>
            <a:srgbClr val="C00000">
              <a:alpha val="78038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sl-SI" sz="1200" b="1">
              <a:cs typeface="Times New Roman" pitchFamily="18" charset="0"/>
            </a:endParaRPr>
          </a:p>
          <a:p>
            <a:pPr eaLnBrk="0" hangingPunct="0"/>
            <a:endParaRPr lang="sl-SI" sz="2800" b="1">
              <a:solidFill>
                <a:srgbClr val="632523"/>
              </a:solidFill>
            </a:endParaRPr>
          </a:p>
          <a:p>
            <a:pPr eaLnBrk="0" hangingPunct="0"/>
            <a:r>
              <a:rPr lang="sl-SI" sz="2800" b="1">
                <a:solidFill>
                  <a:schemeClr val="tx2"/>
                </a:solidFill>
              </a:rPr>
              <a:t>DELOVNE</a:t>
            </a:r>
            <a:r>
              <a:rPr lang="sl-SI" sz="2400" b="1">
                <a:solidFill>
                  <a:srgbClr val="632523"/>
                </a:solidFill>
              </a:rPr>
              <a:t> </a:t>
            </a:r>
          </a:p>
        </p:txBody>
      </p:sp>
      <p:sp>
        <p:nvSpPr>
          <p:cNvPr id="114696" name="Puzzle4"/>
          <p:cNvSpPr>
            <a:spLocks noEditPoints="1" noChangeArrowheads="1"/>
          </p:cNvSpPr>
          <p:nvPr/>
        </p:nvSpPr>
        <p:spPr bwMode="auto">
          <a:xfrm>
            <a:off x="5537200" y="3011488"/>
            <a:ext cx="2546350" cy="360680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2147483647 w 21600"/>
              <a:gd name="T13" fmla="*/ 2147483647 h 21600"/>
              <a:gd name="T14" fmla="*/ 2147483647 w 21600"/>
              <a:gd name="T15" fmla="*/ 2147483647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2075 w 21600"/>
              <a:gd name="T25" fmla="*/ 5660 h 21600"/>
              <a:gd name="T26" fmla="*/ 20210 w 21600"/>
              <a:gd name="T27" fmla="*/ 15976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3813" y="10590"/>
                </a:moveTo>
                <a:lnTo>
                  <a:pt x="3927" y="10513"/>
                </a:lnTo>
                <a:lnTo>
                  <a:pt x="4078" y="10425"/>
                </a:lnTo>
                <a:lnTo>
                  <a:pt x="4210" y="10359"/>
                </a:lnTo>
                <a:lnTo>
                  <a:pt x="4361" y="10315"/>
                </a:lnTo>
                <a:lnTo>
                  <a:pt x="4682" y="10237"/>
                </a:lnTo>
                <a:lnTo>
                  <a:pt x="5041" y="10193"/>
                </a:lnTo>
                <a:lnTo>
                  <a:pt x="5456" y="10171"/>
                </a:lnTo>
                <a:lnTo>
                  <a:pt x="5853" y="10193"/>
                </a:lnTo>
                <a:lnTo>
                  <a:pt x="6249" y="10260"/>
                </a:lnTo>
                <a:lnTo>
                  <a:pt x="6646" y="10337"/>
                </a:lnTo>
                <a:lnTo>
                  <a:pt x="7004" y="10469"/>
                </a:lnTo>
                <a:lnTo>
                  <a:pt x="7363" y="10612"/>
                </a:lnTo>
                <a:lnTo>
                  <a:pt x="7665" y="10788"/>
                </a:lnTo>
                <a:lnTo>
                  <a:pt x="7911" y="10998"/>
                </a:lnTo>
                <a:lnTo>
                  <a:pt x="8024" y="11097"/>
                </a:lnTo>
                <a:lnTo>
                  <a:pt x="8137" y="11207"/>
                </a:lnTo>
                <a:lnTo>
                  <a:pt x="8194" y="11340"/>
                </a:lnTo>
                <a:lnTo>
                  <a:pt x="8269" y="11461"/>
                </a:lnTo>
                <a:lnTo>
                  <a:pt x="8307" y="11593"/>
                </a:lnTo>
                <a:lnTo>
                  <a:pt x="8307" y="11714"/>
                </a:lnTo>
                <a:lnTo>
                  <a:pt x="8307" y="11868"/>
                </a:lnTo>
                <a:lnTo>
                  <a:pt x="8307" y="12012"/>
                </a:lnTo>
                <a:lnTo>
                  <a:pt x="8194" y="12265"/>
                </a:lnTo>
                <a:lnTo>
                  <a:pt x="8062" y="12519"/>
                </a:lnTo>
                <a:lnTo>
                  <a:pt x="7873" y="12706"/>
                </a:lnTo>
                <a:lnTo>
                  <a:pt x="7627" y="12904"/>
                </a:lnTo>
                <a:lnTo>
                  <a:pt x="7363" y="13048"/>
                </a:lnTo>
                <a:lnTo>
                  <a:pt x="7080" y="13180"/>
                </a:lnTo>
                <a:lnTo>
                  <a:pt x="6759" y="13257"/>
                </a:lnTo>
                <a:lnTo>
                  <a:pt x="6419" y="13345"/>
                </a:lnTo>
                <a:lnTo>
                  <a:pt x="6098" y="13389"/>
                </a:lnTo>
                <a:lnTo>
                  <a:pt x="5739" y="13389"/>
                </a:lnTo>
                <a:lnTo>
                  <a:pt x="5418" y="13389"/>
                </a:lnTo>
                <a:lnTo>
                  <a:pt x="5079" y="13345"/>
                </a:lnTo>
                <a:lnTo>
                  <a:pt x="4758" y="13301"/>
                </a:lnTo>
                <a:lnTo>
                  <a:pt x="4474" y="13213"/>
                </a:lnTo>
                <a:lnTo>
                  <a:pt x="4172" y="13114"/>
                </a:lnTo>
                <a:lnTo>
                  <a:pt x="3965" y="12982"/>
                </a:lnTo>
                <a:lnTo>
                  <a:pt x="3738" y="12838"/>
                </a:lnTo>
                <a:lnTo>
                  <a:pt x="3493" y="12706"/>
                </a:lnTo>
                <a:lnTo>
                  <a:pt x="3228" y="12607"/>
                </a:lnTo>
                <a:lnTo>
                  <a:pt x="2945" y="12519"/>
                </a:lnTo>
                <a:lnTo>
                  <a:pt x="2700" y="12431"/>
                </a:lnTo>
                <a:lnTo>
                  <a:pt x="2397" y="12375"/>
                </a:lnTo>
                <a:lnTo>
                  <a:pt x="2152" y="12331"/>
                </a:lnTo>
                <a:lnTo>
                  <a:pt x="1888" y="12309"/>
                </a:lnTo>
                <a:lnTo>
                  <a:pt x="1642" y="12309"/>
                </a:lnTo>
                <a:lnTo>
                  <a:pt x="1397" y="12331"/>
                </a:lnTo>
                <a:lnTo>
                  <a:pt x="1170" y="12397"/>
                </a:lnTo>
                <a:lnTo>
                  <a:pt x="962" y="12453"/>
                </a:lnTo>
                <a:lnTo>
                  <a:pt x="774" y="12563"/>
                </a:lnTo>
                <a:lnTo>
                  <a:pt x="623" y="12684"/>
                </a:lnTo>
                <a:lnTo>
                  <a:pt x="528" y="12838"/>
                </a:lnTo>
                <a:lnTo>
                  <a:pt x="453" y="13026"/>
                </a:lnTo>
                <a:lnTo>
                  <a:pt x="339" y="13477"/>
                </a:lnTo>
                <a:lnTo>
                  <a:pt x="226" y="13984"/>
                </a:lnTo>
                <a:lnTo>
                  <a:pt x="151" y="14535"/>
                </a:lnTo>
                <a:lnTo>
                  <a:pt x="113" y="15075"/>
                </a:lnTo>
                <a:lnTo>
                  <a:pt x="113" y="15626"/>
                </a:lnTo>
                <a:lnTo>
                  <a:pt x="151" y="16133"/>
                </a:lnTo>
                <a:lnTo>
                  <a:pt x="188" y="16376"/>
                </a:lnTo>
                <a:lnTo>
                  <a:pt x="264" y="16585"/>
                </a:lnTo>
                <a:lnTo>
                  <a:pt x="339" y="16773"/>
                </a:lnTo>
                <a:lnTo>
                  <a:pt x="453" y="16938"/>
                </a:lnTo>
                <a:lnTo>
                  <a:pt x="1095" y="16883"/>
                </a:lnTo>
                <a:lnTo>
                  <a:pt x="1963" y="16795"/>
                </a:lnTo>
                <a:lnTo>
                  <a:pt x="2945" y="16751"/>
                </a:lnTo>
                <a:lnTo>
                  <a:pt x="3965" y="16706"/>
                </a:lnTo>
                <a:lnTo>
                  <a:pt x="5022" y="16684"/>
                </a:lnTo>
                <a:lnTo>
                  <a:pt x="5947" y="16684"/>
                </a:lnTo>
                <a:lnTo>
                  <a:pt x="6759" y="16706"/>
                </a:lnTo>
                <a:lnTo>
                  <a:pt x="7363" y="16751"/>
                </a:lnTo>
                <a:lnTo>
                  <a:pt x="7948" y="16839"/>
                </a:lnTo>
                <a:lnTo>
                  <a:pt x="8458" y="16916"/>
                </a:lnTo>
                <a:lnTo>
                  <a:pt x="8893" y="17026"/>
                </a:lnTo>
                <a:lnTo>
                  <a:pt x="9289" y="17158"/>
                </a:lnTo>
                <a:lnTo>
                  <a:pt x="9572" y="17280"/>
                </a:lnTo>
                <a:lnTo>
                  <a:pt x="9799" y="17412"/>
                </a:lnTo>
                <a:lnTo>
                  <a:pt x="9969" y="17555"/>
                </a:lnTo>
                <a:lnTo>
                  <a:pt x="10120" y="17687"/>
                </a:lnTo>
                <a:lnTo>
                  <a:pt x="10158" y="17831"/>
                </a:lnTo>
                <a:lnTo>
                  <a:pt x="10195" y="17974"/>
                </a:lnTo>
                <a:lnTo>
                  <a:pt x="10158" y="18128"/>
                </a:lnTo>
                <a:lnTo>
                  <a:pt x="10082" y="18271"/>
                </a:lnTo>
                <a:lnTo>
                  <a:pt x="9969" y="18426"/>
                </a:lnTo>
                <a:lnTo>
                  <a:pt x="9837" y="18569"/>
                </a:lnTo>
                <a:lnTo>
                  <a:pt x="9648" y="18701"/>
                </a:lnTo>
                <a:lnTo>
                  <a:pt x="9440" y="18822"/>
                </a:lnTo>
                <a:lnTo>
                  <a:pt x="9213" y="18999"/>
                </a:lnTo>
                <a:lnTo>
                  <a:pt x="9044" y="19186"/>
                </a:lnTo>
                <a:lnTo>
                  <a:pt x="8893" y="19395"/>
                </a:lnTo>
                <a:lnTo>
                  <a:pt x="8817" y="19627"/>
                </a:lnTo>
                <a:lnTo>
                  <a:pt x="8779" y="19858"/>
                </a:lnTo>
                <a:lnTo>
                  <a:pt x="8779" y="20112"/>
                </a:lnTo>
                <a:lnTo>
                  <a:pt x="8855" y="20354"/>
                </a:lnTo>
                <a:lnTo>
                  <a:pt x="8968" y="20586"/>
                </a:lnTo>
                <a:lnTo>
                  <a:pt x="9138" y="20817"/>
                </a:lnTo>
                <a:lnTo>
                  <a:pt x="9365" y="21026"/>
                </a:lnTo>
                <a:lnTo>
                  <a:pt x="9610" y="21192"/>
                </a:lnTo>
                <a:lnTo>
                  <a:pt x="9950" y="21368"/>
                </a:lnTo>
                <a:lnTo>
                  <a:pt x="10120" y="21445"/>
                </a:lnTo>
                <a:lnTo>
                  <a:pt x="10346" y="21511"/>
                </a:lnTo>
                <a:lnTo>
                  <a:pt x="10516" y="21555"/>
                </a:lnTo>
                <a:lnTo>
                  <a:pt x="10743" y="21600"/>
                </a:lnTo>
                <a:lnTo>
                  <a:pt x="10988" y="21644"/>
                </a:lnTo>
                <a:lnTo>
                  <a:pt x="11215" y="21666"/>
                </a:lnTo>
                <a:lnTo>
                  <a:pt x="11498" y="21666"/>
                </a:lnTo>
                <a:lnTo>
                  <a:pt x="11762" y="21666"/>
                </a:lnTo>
                <a:lnTo>
                  <a:pt x="12253" y="21644"/>
                </a:lnTo>
                <a:lnTo>
                  <a:pt x="12763" y="21577"/>
                </a:lnTo>
                <a:lnTo>
                  <a:pt x="13197" y="21467"/>
                </a:lnTo>
                <a:lnTo>
                  <a:pt x="13556" y="21346"/>
                </a:lnTo>
                <a:lnTo>
                  <a:pt x="13896" y="21192"/>
                </a:lnTo>
                <a:lnTo>
                  <a:pt x="14179" y="21026"/>
                </a:lnTo>
                <a:lnTo>
                  <a:pt x="14444" y="20839"/>
                </a:lnTo>
                <a:lnTo>
                  <a:pt x="14576" y="20641"/>
                </a:lnTo>
                <a:lnTo>
                  <a:pt x="14727" y="20431"/>
                </a:lnTo>
                <a:lnTo>
                  <a:pt x="14765" y="20200"/>
                </a:lnTo>
                <a:lnTo>
                  <a:pt x="14802" y="19991"/>
                </a:lnTo>
                <a:lnTo>
                  <a:pt x="14727" y="19759"/>
                </a:lnTo>
                <a:lnTo>
                  <a:pt x="14613" y="19550"/>
                </a:lnTo>
                <a:lnTo>
                  <a:pt x="14444" y="19307"/>
                </a:lnTo>
                <a:lnTo>
                  <a:pt x="14217" y="19098"/>
                </a:lnTo>
                <a:lnTo>
                  <a:pt x="13934" y="18911"/>
                </a:lnTo>
                <a:lnTo>
                  <a:pt x="13669" y="18745"/>
                </a:lnTo>
                <a:lnTo>
                  <a:pt x="13462" y="18547"/>
                </a:lnTo>
                <a:lnTo>
                  <a:pt x="13311" y="18337"/>
                </a:lnTo>
                <a:lnTo>
                  <a:pt x="13197" y="18150"/>
                </a:lnTo>
                <a:lnTo>
                  <a:pt x="13122" y="17941"/>
                </a:lnTo>
                <a:lnTo>
                  <a:pt x="13122" y="17720"/>
                </a:lnTo>
                <a:lnTo>
                  <a:pt x="13122" y="17533"/>
                </a:lnTo>
                <a:lnTo>
                  <a:pt x="13197" y="17346"/>
                </a:lnTo>
                <a:lnTo>
                  <a:pt x="13273" y="17158"/>
                </a:lnTo>
                <a:lnTo>
                  <a:pt x="13386" y="16982"/>
                </a:lnTo>
                <a:lnTo>
                  <a:pt x="13537" y="16839"/>
                </a:lnTo>
                <a:lnTo>
                  <a:pt x="13707" y="16706"/>
                </a:lnTo>
                <a:lnTo>
                  <a:pt x="13896" y="16607"/>
                </a:lnTo>
                <a:lnTo>
                  <a:pt x="14104" y="16519"/>
                </a:lnTo>
                <a:lnTo>
                  <a:pt x="14330" y="16453"/>
                </a:lnTo>
                <a:lnTo>
                  <a:pt x="14538" y="16431"/>
                </a:lnTo>
                <a:lnTo>
                  <a:pt x="14897" y="16453"/>
                </a:lnTo>
                <a:lnTo>
                  <a:pt x="15406" y="16497"/>
                </a:lnTo>
                <a:lnTo>
                  <a:pt x="16105" y="16541"/>
                </a:lnTo>
                <a:lnTo>
                  <a:pt x="16898" y="16607"/>
                </a:lnTo>
                <a:lnTo>
                  <a:pt x="17804" y="16651"/>
                </a:lnTo>
                <a:lnTo>
                  <a:pt x="18786" y="16684"/>
                </a:lnTo>
                <a:lnTo>
                  <a:pt x="19844" y="16728"/>
                </a:lnTo>
                <a:lnTo>
                  <a:pt x="20920" y="16751"/>
                </a:lnTo>
                <a:lnTo>
                  <a:pt x="21109" y="16497"/>
                </a:lnTo>
                <a:lnTo>
                  <a:pt x="21241" y="16222"/>
                </a:lnTo>
                <a:lnTo>
                  <a:pt x="21392" y="15946"/>
                </a:lnTo>
                <a:lnTo>
                  <a:pt x="21467" y="15648"/>
                </a:lnTo>
                <a:lnTo>
                  <a:pt x="21543" y="15351"/>
                </a:lnTo>
                <a:lnTo>
                  <a:pt x="21618" y="15042"/>
                </a:lnTo>
                <a:lnTo>
                  <a:pt x="21618" y="14745"/>
                </a:lnTo>
                <a:lnTo>
                  <a:pt x="21618" y="14447"/>
                </a:lnTo>
                <a:lnTo>
                  <a:pt x="21618" y="14150"/>
                </a:lnTo>
                <a:lnTo>
                  <a:pt x="21581" y="13852"/>
                </a:lnTo>
                <a:lnTo>
                  <a:pt x="21505" y="13577"/>
                </a:lnTo>
                <a:lnTo>
                  <a:pt x="21430" y="13301"/>
                </a:lnTo>
                <a:lnTo>
                  <a:pt x="21354" y="13048"/>
                </a:lnTo>
                <a:lnTo>
                  <a:pt x="21241" y="12816"/>
                </a:lnTo>
                <a:lnTo>
                  <a:pt x="21146" y="12607"/>
                </a:lnTo>
                <a:lnTo>
                  <a:pt x="21033" y="12431"/>
                </a:lnTo>
                <a:lnTo>
                  <a:pt x="20920" y="12265"/>
                </a:lnTo>
                <a:lnTo>
                  <a:pt x="20769" y="12144"/>
                </a:lnTo>
                <a:lnTo>
                  <a:pt x="20637" y="12034"/>
                </a:lnTo>
                <a:lnTo>
                  <a:pt x="20486" y="11946"/>
                </a:lnTo>
                <a:lnTo>
                  <a:pt x="20297" y="11891"/>
                </a:lnTo>
                <a:lnTo>
                  <a:pt x="20165" y="11846"/>
                </a:lnTo>
                <a:lnTo>
                  <a:pt x="19976" y="11824"/>
                </a:lnTo>
                <a:lnTo>
                  <a:pt x="19806" y="11802"/>
                </a:lnTo>
                <a:lnTo>
                  <a:pt x="19390" y="11824"/>
                </a:lnTo>
                <a:lnTo>
                  <a:pt x="18956" y="11891"/>
                </a:lnTo>
                <a:lnTo>
                  <a:pt x="18503" y="11968"/>
                </a:lnTo>
                <a:lnTo>
                  <a:pt x="17993" y="12078"/>
                </a:lnTo>
                <a:lnTo>
                  <a:pt x="17653" y="12144"/>
                </a:lnTo>
                <a:lnTo>
                  <a:pt x="17332" y="12199"/>
                </a:lnTo>
                <a:lnTo>
                  <a:pt x="17049" y="12221"/>
                </a:lnTo>
                <a:lnTo>
                  <a:pt x="16747" y="12243"/>
                </a:lnTo>
                <a:lnTo>
                  <a:pt x="16464" y="12243"/>
                </a:lnTo>
                <a:lnTo>
                  <a:pt x="16218" y="12243"/>
                </a:lnTo>
                <a:lnTo>
                  <a:pt x="15992" y="12221"/>
                </a:lnTo>
                <a:lnTo>
                  <a:pt x="15746" y="12199"/>
                </a:lnTo>
                <a:lnTo>
                  <a:pt x="15520" y="12155"/>
                </a:lnTo>
                <a:lnTo>
                  <a:pt x="15350" y="12122"/>
                </a:lnTo>
                <a:lnTo>
                  <a:pt x="15161" y="12056"/>
                </a:lnTo>
                <a:lnTo>
                  <a:pt x="14972" y="11990"/>
                </a:lnTo>
                <a:lnTo>
                  <a:pt x="14689" y="11846"/>
                </a:lnTo>
                <a:lnTo>
                  <a:pt x="14444" y="11670"/>
                </a:lnTo>
                <a:lnTo>
                  <a:pt x="14255" y="11483"/>
                </a:lnTo>
                <a:lnTo>
                  <a:pt x="14104" y="11295"/>
                </a:lnTo>
                <a:lnTo>
                  <a:pt x="14028" y="11086"/>
                </a:lnTo>
                <a:lnTo>
                  <a:pt x="13972" y="10888"/>
                </a:lnTo>
                <a:lnTo>
                  <a:pt x="13972" y="10700"/>
                </a:lnTo>
                <a:lnTo>
                  <a:pt x="14009" y="10513"/>
                </a:lnTo>
                <a:lnTo>
                  <a:pt x="14066" y="10359"/>
                </a:lnTo>
                <a:lnTo>
                  <a:pt x="14179" y="10215"/>
                </a:lnTo>
                <a:lnTo>
                  <a:pt x="14406" y="10006"/>
                </a:lnTo>
                <a:lnTo>
                  <a:pt x="14651" y="9830"/>
                </a:lnTo>
                <a:lnTo>
                  <a:pt x="14878" y="9686"/>
                </a:lnTo>
                <a:lnTo>
                  <a:pt x="15123" y="9554"/>
                </a:lnTo>
                <a:lnTo>
                  <a:pt x="15350" y="9477"/>
                </a:lnTo>
                <a:lnTo>
                  <a:pt x="15558" y="9411"/>
                </a:lnTo>
                <a:lnTo>
                  <a:pt x="15803" y="9345"/>
                </a:lnTo>
                <a:lnTo>
                  <a:pt x="16030" y="9323"/>
                </a:lnTo>
                <a:lnTo>
                  <a:pt x="16256" y="9301"/>
                </a:lnTo>
                <a:lnTo>
                  <a:pt x="16464" y="9323"/>
                </a:lnTo>
                <a:lnTo>
                  <a:pt x="16690" y="9345"/>
                </a:lnTo>
                <a:lnTo>
                  <a:pt x="16898" y="9367"/>
                </a:lnTo>
                <a:lnTo>
                  <a:pt x="17332" y="9477"/>
                </a:lnTo>
                <a:lnTo>
                  <a:pt x="17767" y="9598"/>
                </a:lnTo>
                <a:lnTo>
                  <a:pt x="18163" y="9731"/>
                </a:lnTo>
                <a:lnTo>
                  <a:pt x="18597" y="9874"/>
                </a:lnTo>
                <a:lnTo>
                  <a:pt x="18994" y="10006"/>
                </a:lnTo>
                <a:lnTo>
                  <a:pt x="19428" y="10083"/>
                </a:lnTo>
                <a:lnTo>
                  <a:pt x="19617" y="10127"/>
                </a:lnTo>
                <a:lnTo>
                  <a:pt x="19844" y="10149"/>
                </a:lnTo>
                <a:lnTo>
                  <a:pt x="20013" y="10149"/>
                </a:lnTo>
                <a:lnTo>
                  <a:pt x="20240" y="10127"/>
                </a:lnTo>
                <a:lnTo>
                  <a:pt x="20410" y="10105"/>
                </a:lnTo>
                <a:lnTo>
                  <a:pt x="20637" y="10061"/>
                </a:lnTo>
                <a:lnTo>
                  <a:pt x="20844" y="9984"/>
                </a:lnTo>
                <a:lnTo>
                  <a:pt x="21033" y="9896"/>
                </a:lnTo>
                <a:lnTo>
                  <a:pt x="21146" y="9830"/>
                </a:lnTo>
                <a:lnTo>
                  <a:pt x="21203" y="9753"/>
                </a:lnTo>
                <a:lnTo>
                  <a:pt x="21279" y="9642"/>
                </a:lnTo>
                <a:lnTo>
                  <a:pt x="21354" y="9521"/>
                </a:lnTo>
                <a:lnTo>
                  <a:pt x="21430" y="9246"/>
                </a:lnTo>
                <a:lnTo>
                  <a:pt x="21430" y="8904"/>
                </a:lnTo>
                <a:lnTo>
                  <a:pt x="21430" y="8540"/>
                </a:lnTo>
                <a:lnTo>
                  <a:pt x="21392" y="8144"/>
                </a:lnTo>
                <a:lnTo>
                  <a:pt x="21354" y="7714"/>
                </a:lnTo>
                <a:lnTo>
                  <a:pt x="21279" y="7295"/>
                </a:lnTo>
                <a:lnTo>
                  <a:pt x="21146" y="6446"/>
                </a:lnTo>
                <a:lnTo>
                  <a:pt x="20995" y="5686"/>
                </a:lnTo>
                <a:lnTo>
                  <a:pt x="20958" y="5366"/>
                </a:lnTo>
                <a:lnTo>
                  <a:pt x="20958" y="5091"/>
                </a:lnTo>
                <a:lnTo>
                  <a:pt x="20958" y="4860"/>
                </a:lnTo>
                <a:lnTo>
                  <a:pt x="21033" y="4716"/>
                </a:lnTo>
                <a:lnTo>
                  <a:pt x="20637" y="4860"/>
                </a:lnTo>
                <a:lnTo>
                  <a:pt x="20127" y="4992"/>
                </a:lnTo>
                <a:lnTo>
                  <a:pt x="19617" y="5069"/>
                </a:lnTo>
                <a:lnTo>
                  <a:pt x="19032" y="5157"/>
                </a:lnTo>
                <a:lnTo>
                  <a:pt x="18465" y="5201"/>
                </a:lnTo>
                <a:lnTo>
                  <a:pt x="17842" y="5245"/>
                </a:lnTo>
                <a:lnTo>
                  <a:pt x="17219" y="5267"/>
                </a:lnTo>
                <a:lnTo>
                  <a:pt x="16615" y="5267"/>
                </a:lnTo>
                <a:lnTo>
                  <a:pt x="15992" y="5245"/>
                </a:lnTo>
                <a:lnTo>
                  <a:pt x="15369" y="5201"/>
                </a:lnTo>
                <a:lnTo>
                  <a:pt x="14840" y="5157"/>
                </a:lnTo>
                <a:lnTo>
                  <a:pt x="14293" y="5091"/>
                </a:lnTo>
                <a:lnTo>
                  <a:pt x="13783" y="5014"/>
                </a:lnTo>
                <a:lnTo>
                  <a:pt x="13386" y="4926"/>
                </a:lnTo>
                <a:lnTo>
                  <a:pt x="13027" y="4815"/>
                </a:lnTo>
                <a:lnTo>
                  <a:pt x="12725" y="4716"/>
                </a:lnTo>
                <a:lnTo>
                  <a:pt x="12480" y="4606"/>
                </a:lnTo>
                <a:lnTo>
                  <a:pt x="12291" y="4496"/>
                </a:lnTo>
                <a:lnTo>
                  <a:pt x="12197" y="4397"/>
                </a:lnTo>
                <a:lnTo>
                  <a:pt x="12083" y="4286"/>
                </a:lnTo>
                <a:lnTo>
                  <a:pt x="12046" y="4187"/>
                </a:lnTo>
                <a:lnTo>
                  <a:pt x="12008" y="4077"/>
                </a:lnTo>
                <a:lnTo>
                  <a:pt x="12046" y="3967"/>
                </a:lnTo>
                <a:lnTo>
                  <a:pt x="12121" y="3868"/>
                </a:lnTo>
                <a:lnTo>
                  <a:pt x="12197" y="3735"/>
                </a:lnTo>
                <a:lnTo>
                  <a:pt x="12291" y="3614"/>
                </a:lnTo>
                <a:lnTo>
                  <a:pt x="12442" y="3482"/>
                </a:lnTo>
                <a:lnTo>
                  <a:pt x="12631" y="3361"/>
                </a:lnTo>
                <a:lnTo>
                  <a:pt x="13065" y="3085"/>
                </a:lnTo>
                <a:lnTo>
                  <a:pt x="13537" y="2766"/>
                </a:lnTo>
                <a:lnTo>
                  <a:pt x="13783" y="2578"/>
                </a:lnTo>
                <a:lnTo>
                  <a:pt x="13934" y="2380"/>
                </a:lnTo>
                <a:lnTo>
                  <a:pt x="14028" y="2171"/>
                </a:lnTo>
                <a:lnTo>
                  <a:pt x="14104" y="1961"/>
                </a:lnTo>
                <a:lnTo>
                  <a:pt x="14104" y="1730"/>
                </a:lnTo>
                <a:lnTo>
                  <a:pt x="14066" y="1498"/>
                </a:lnTo>
                <a:lnTo>
                  <a:pt x="13972" y="1267"/>
                </a:lnTo>
                <a:lnTo>
                  <a:pt x="13820" y="1057"/>
                </a:lnTo>
                <a:lnTo>
                  <a:pt x="13594" y="837"/>
                </a:lnTo>
                <a:lnTo>
                  <a:pt x="13386" y="628"/>
                </a:lnTo>
                <a:lnTo>
                  <a:pt x="13103" y="462"/>
                </a:lnTo>
                <a:lnTo>
                  <a:pt x="12763" y="308"/>
                </a:lnTo>
                <a:lnTo>
                  <a:pt x="12404" y="187"/>
                </a:lnTo>
                <a:lnTo>
                  <a:pt x="12008" y="77"/>
                </a:lnTo>
                <a:lnTo>
                  <a:pt x="11574" y="33"/>
                </a:lnTo>
                <a:lnTo>
                  <a:pt x="11102" y="11"/>
                </a:lnTo>
                <a:lnTo>
                  <a:pt x="10667" y="11"/>
                </a:lnTo>
                <a:lnTo>
                  <a:pt x="10233" y="77"/>
                </a:lnTo>
                <a:lnTo>
                  <a:pt x="9837" y="187"/>
                </a:lnTo>
                <a:lnTo>
                  <a:pt x="9440" y="286"/>
                </a:lnTo>
                <a:lnTo>
                  <a:pt x="9062" y="462"/>
                </a:lnTo>
                <a:lnTo>
                  <a:pt x="8741" y="628"/>
                </a:lnTo>
                <a:lnTo>
                  <a:pt x="8458" y="815"/>
                </a:lnTo>
                <a:lnTo>
                  <a:pt x="8232" y="1035"/>
                </a:lnTo>
                <a:lnTo>
                  <a:pt x="8062" y="1245"/>
                </a:lnTo>
                <a:lnTo>
                  <a:pt x="7911" y="1476"/>
                </a:lnTo>
                <a:lnTo>
                  <a:pt x="7835" y="1708"/>
                </a:lnTo>
                <a:lnTo>
                  <a:pt x="7797" y="1961"/>
                </a:lnTo>
                <a:lnTo>
                  <a:pt x="7835" y="2193"/>
                </a:lnTo>
                <a:lnTo>
                  <a:pt x="7948" y="2402"/>
                </a:lnTo>
                <a:lnTo>
                  <a:pt x="8062" y="2534"/>
                </a:lnTo>
                <a:lnTo>
                  <a:pt x="8175" y="2644"/>
                </a:lnTo>
                <a:lnTo>
                  <a:pt x="8269" y="2744"/>
                </a:lnTo>
                <a:lnTo>
                  <a:pt x="8420" y="2832"/>
                </a:lnTo>
                <a:lnTo>
                  <a:pt x="8704" y="3019"/>
                </a:lnTo>
                <a:lnTo>
                  <a:pt x="8968" y="3206"/>
                </a:lnTo>
                <a:lnTo>
                  <a:pt x="9138" y="3405"/>
                </a:lnTo>
                <a:lnTo>
                  <a:pt x="9327" y="3570"/>
                </a:lnTo>
                <a:lnTo>
                  <a:pt x="9440" y="3735"/>
                </a:lnTo>
                <a:lnTo>
                  <a:pt x="9516" y="3890"/>
                </a:lnTo>
                <a:lnTo>
                  <a:pt x="9534" y="4033"/>
                </a:lnTo>
                <a:lnTo>
                  <a:pt x="9534" y="4165"/>
                </a:lnTo>
                <a:lnTo>
                  <a:pt x="9516" y="4286"/>
                </a:lnTo>
                <a:lnTo>
                  <a:pt x="9440" y="4397"/>
                </a:lnTo>
                <a:lnTo>
                  <a:pt x="9327" y="4496"/>
                </a:lnTo>
                <a:lnTo>
                  <a:pt x="9176" y="4562"/>
                </a:lnTo>
                <a:lnTo>
                  <a:pt x="9006" y="4628"/>
                </a:lnTo>
                <a:lnTo>
                  <a:pt x="8779" y="4694"/>
                </a:lnTo>
                <a:lnTo>
                  <a:pt x="8534" y="4716"/>
                </a:lnTo>
                <a:lnTo>
                  <a:pt x="8232" y="4716"/>
                </a:lnTo>
                <a:lnTo>
                  <a:pt x="7118" y="4738"/>
                </a:lnTo>
                <a:lnTo>
                  <a:pt x="5947" y="4771"/>
                </a:lnTo>
                <a:lnTo>
                  <a:pt x="4795" y="4815"/>
                </a:lnTo>
                <a:lnTo>
                  <a:pt x="3681" y="4860"/>
                </a:lnTo>
                <a:lnTo>
                  <a:pt x="2662" y="4882"/>
                </a:lnTo>
                <a:lnTo>
                  <a:pt x="1755" y="4882"/>
                </a:lnTo>
                <a:lnTo>
                  <a:pt x="1359" y="4860"/>
                </a:lnTo>
                <a:lnTo>
                  <a:pt x="981" y="4837"/>
                </a:lnTo>
                <a:lnTo>
                  <a:pt x="698" y="4771"/>
                </a:lnTo>
                <a:lnTo>
                  <a:pt x="453" y="4716"/>
                </a:lnTo>
                <a:lnTo>
                  <a:pt x="453" y="5322"/>
                </a:lnTo>
                <a:lnTo>
                  <a:pt x="453" y="6083"/>
                </a:lnTo>
                <a:lnTo>
                  <a:pt x="453" y="6909"/>
                </a:lnTo>
                <a:lnTo>
                  <a:pt x="453" y="7780"/>
                </a:lnTo>
                <a:lnTo>
                  <a:pt x="453" y="8606"/>
                </a:lnTo>
                <a:lnTo>
                  <a:pt x="453" y="9345"/>
                </a:lnTo>
                <a:lnTo>
                  <a:pt x="453" y="9918"/>
                </a:lnTo>
                <a:lnTo>
                  <a:pt x="453" y="10282"/>
                </a:lnTo>
                <a:lnTo>
                  <a:pt x="490" y="10381"/>
                </a:lnTo>
                <a:lnTo>
                  <a:pt x="547" y="10491"/>
                </a:lnTo>
                <a:lnTo>
                  <a:pt x="660" y="10590"/>
                </a:lnTo>
                <a:lnTo>
                  <a:pt x="811" y="10700"/>
                </a:lnTo>
                <a:lnTo>
                  <a:pt x="981" y="10811"/>
                </a:lnTo>
                <a:lnTo>
                  <a:pt x="1208" y="10888"/>
                </a:lnTo>
                <a:lnTo>
                  <a:pt x="1453" y="10954"/>
                </a:lnTo>
                <a:lnTo>
                  <a:pt x="1718" y="11020"/>
                </a:lnTo>
                <a:lnTo>
                  <a:pt x="1963" y="11064"/>
                </a:lnTo>
                <a:lnTo>
                  <a:pt x="2265" y="11086"/>
                </a:lnTo>
                <a:lnTo>
                  <a:pt x="2548" y="11064"/>
                </a:lnTo>
                <a:lnTo>
                  <a:pt x="2794" y="11042"/>
                </a:lnTo>
                <a:lnTo>
                  <a:pt x="3096" y="10976"/>
                </a:lnTo>
                <a:lnTo>
                  <a:pt x="3341" y="10888"/>
                </a:lnTo>
                <a:lnTo>
                  <a:pt x="3606" y="10766"/>
                </a:lnTo>
                <a:lnTo>
                  <a:pt x="3813" y="10590"/>
                </a:lnTo>
                <a:close/>
              </a:path>
            </a:pathLst>
          </a:custGeom>
          <a:solidFill>
            <a:srgbClr val="C00000">
              <a:alpha val="78038"/>
            </a:srgbClr>
          </a:solidFill>
          <a:ln w="285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sl-SI" sz="2800" b="1">
                <a:solidFill>
                  <a:schemeClr val="tx2"/>
                </a:solidFill>
              </a:rPr>
              <a:t>IZKUŠNJE</a:t>
            </a:r>
          </a:p>
          <a:p>
            <a:pPr eaLnBrk="0" hangingPunct="0"/>
            <a:endParaRPr lang="sl-SI">
              <a:solidFill>
                <a:schemeClr val="tx2"/>
              </a:solidFill>
            </a:endParaRPr>
          </a:p>
        </p:txBody>
      </p:sp>
      <p:sp>
        <p:nvSpPr>
          <p:cNvPr id="25617" name="Oval 17"/>
          <p:cNvSpPr>
            <a:spLocks noChangeArrowheads="1"/>
          </p:cNvSpPr>
          <p:nvPr/>
        </p:nvSpPr>
        <p:spPr bwMode="auto">
          <a:xfrm>
            <a:off x="457200" y="3184525"/>
            <a:ext cx="3273425" cy="3252788"/>
          </a:xfrm>
          <a:prstGeom prst="ellipse">
            <a:avLst/>
          </a:prstGeom>
          <a:noFill/>
          <a:ln w="127000">
            <a:solidFill>
              <a:srgbClr val="99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l-SI"/>
          </a:p>
        </p:txBody>
      </p:sp>
      <p:sp>
        <p:nvSpPr>
          <p:cNvPr id="23567" name="Text Box 15"/>
          <p:cNvSpPr txBox="1">
            <a:spLocks noChangeArrowheads="1"/>
          </p:cNvSpPr>
          <p:nvPr/>
        </p:nvSpPr>
        <p:spPr bwMode="auto">
          <a:xfrm>
            <a:off x="941388" y="4676775"/>
            <a:ext cx="2262187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spcBef>
                <a:spcPct val="50000"/>
              </a:spcBef>
            </a:pPr>
            <a:r>
              <a:rPr lang="sl-SI" sz="6000" b="1">
                <a:solidFill>
                  <a:srgbClr val="990000"/>
                </a:solidFill>
              </a:rPr>
              <a:t>ZPVI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3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7" grpId="0" animBg="1"/>
      <p:bldP spid="23567" grpId="0"/>
    </p:bldLst>
  </p:timing>
</p:sld>
</file>

<file path=ppt/theme/theme1.xml><?xml version="1.0" encoding="utf-8"?>
<a:theme xmlns:a="http://schemas.openxmlformats.org/drawingml/2006/main" name="Slo-MVZT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DU 2010">
      <a:dk1>
        <a:srgbClr val="999999"/>
      </a:dk1>
      <a:lt1>
        <a:sysClr val="window" lastClr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Slo-MVZT</Template>
  <TotalTime>3638</TotalTime>
  <Words>763</Words>
  <Application>Microsoft Office PowerPoint</Application>
  <PresentationFormat>On-screen Show (4:3)</PresentationFormat>
  <Paragraphs>196</Paragraphs>
  <Slides>22</Slides>
  <Notes>1</Notes>
  <HiddenSlides>0</HiddenSlides>
  <MMClips>0</MMClips>
  <ScaleCrop>false</ScaleCrop>
  <HeadingPairs>
    <vt:vector size="8" baseType="variant">
      <vt:variant>
        <vt:lpstr>Uporabljene pisave</vt:lpstr>
      </vt:variant>
      <vt:variant>
        <vt:i4>6</vt:i4>
      </vt:variant>
      <vt:variant>
        <vt:lpstr>Predloga načrta</vt:lpstr>
      </vt:variant>
      <vt:variant>
        <vt:i4>9</vt:i4>
      </vt:variant>
      <vt:variant>
        <vt:lpstr>Vdelani OLE strežniki</vt:lpstr>
      </vt:variant>
      <vt:variant>
        <vt:i4>2</vt:i4>
      </vt:variant>
      <vt:variant>
        <vt:lpstr>Naslovi diapozitivov</vt:lpstr>
      </vt:variant>
      <vt:variant>
        <vt:i4>22</vt:i4>
      </vt:variant>
    </vt:vector>
  </HeadingPairs>
  <TitlesOfParts>
    <vt:vector size="39" baseType="lpstr">
      <vt:lpstr>Arial</vt:lpstr>
      <vt:lpstr>Calibri</vt:lpstr>
      <vt:lpstr>Republika</vt:lpstr>
      <vt:lpstr>Times New Roman</vt:lpstr>
      <vt:lpstr>Wingdings</vt:lpstr>
      <vt:lpstr>Symbol</vt:lpstr>
      <vt:lpstr>Slo-MVZT</vt:lpstr>
      <vt:lpstr>Custom Design</vt:lpstr>
      <vt:lpstr>Slo-MVZT</vt:lpstr>
      <vt:lpstr>Custom Design</vt:lpstr>
      <vt:lpstr>Custom Design</vt:lpstr>
      <vt:lpstr>Custom Design</vt:lpstr>
      <vt:lpstr>Custom Design</vt:lpstr>
      <vt:lpstr>Custom Design</vt:lpstr>
      <vt:lpstr>Custom Design</vt:lpstr>
      <vt:lpstr>Clip</vt:lpstr>
      <vt:lpstr>Slide</vt:lpstr>
      <vt:lpstr>PRIZNAVANJE  izobraževanja    Ekonomska fakulteta Univerze v Ljubljani  13. 4. 2011</vt:lpstr>
      <vt:lpstr>Vsebina:</vt:lpstr>
      <vt:lpstr>PRIZNAVANJE = PRENOS PRAVIC iz ene države v drugo način odvisen: regulacija šolskega prostora in trga dela</vt:lpstr>
      <vt:lpstr>PRIZNAVANJE V SLOVENIJI</vt:lpstr>
      <vt:lpstr>Priznavanje izobraževanja </vt:lpstr>
      <vt:lpstr>ZPVI - nadaljevanje izobraževanja </vt:lpstr>
      <vt:lpstr>ZPVI - za zaposlovanje</vt:lpstr>
      <vt:lpstr>Diapozitiv 8</vt:lpstr>
      <vt:lpstr>  POKLICNA KVALIFIKACIJA - splošno</vt:lpstr>
      <vt:lpstr>Priznavanje poklicnih kvalifikacij po direktivi  2005/36/ES</vt:lpstr>
      <vt:lpstr> </vt:lpstr>
      <vt:lpstr>TUJA LISTINA O IZOBRAŽEVANJU</vt:lpstr>
      <vt:lpstr>Dokumentacija popolna? </vt:lpstr>
      <vt:lpstr>MERILA PRI PRIZNAVANJU  (ZPVI in mednarodna načela priznavanja):</vt:lpstr>
      <vt:lpstr>Olajšanje priznavanja</vt:lpstr>
      <vt:lpstr>Spremembe ZPVI</vt:lpstr>
      <vt:lpstr>SPREMEMBE:</vt:lpstr>
      <vt:lpstr>Diapozitiv 18</vt:lpstr>
      <vt:lpstr>Postopek vrednotenja:</vt:lpstr>
      <vt:lpstr>Predmet postopka vrednotenja:</vt:lpstr>
      <vt:lpstr>MNENJE vsebuje informacije o:</vt:lpstr>
      <vt:lpstr>Hvala za pozornost.</vt:lpstr>
    </vt:vector>
  </TitlesOfParts>
  <Company>Ministrstvo za visoko šolstvo, Znanost in tehnolog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Zakon o priznavanju in vrednotenju izobraževanja  (Uradni list RS, št. 73/04)  …ČAS JE ZA SPREMEMBE…  Predstavitev na MVZT  7. 3. 2011</dc:title>
  <dc:creator>jesenkoa</dc:creator>
  <cp:lastModifiedBy>Andreja Ščančar</cp:lastModifiedBy>
  <cp:revision>126</cp:revision>
  <dcterms:created xsi:type="dcterms:W3CDTF">2011-02-04T13:33:45Z</dcterms:created>
  <dcterms:modified xsi:type="dcterms:W3CDTF">2011-05-05T11:44:36Z</dcterms:modified>
</cp:coreProperties>
</file>