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3FEB58-6CB6-4A9B-B6EB-25B6400CFA1A}" type="doc">
      <dgm:prSet loTypeId="urn:microsoft.com/office/officeart/2005/8/layout/cycle5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sl-SI"/>
        </a:p>
      </dgm:t>
    </dgm:pt>
    <dgm:pt modelId="{FF1219A7-E608-4290-93CE-84857D4ED9BF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l-SI" b="1" dirty="0" smtClean="0"/>
            <a:t>Strah</a:t>
          </a:r>
          <a:endParaRPr lang="sl-SI" b="1" dirty="0"/>
        </a:p>
      </dgm:t>
    </dgm:pt>
    <dgm:pt modelId="{36FB7EBD-4C14-49D8-9274-0BA087E9F49F}" type="parTrans" cxnId="{71ADFE90-9BFE-43AA-8D25-D456503F33D2}">
      <dgm:prSet/>
      <dgm:spPr/>
      <dgm:t>
        <a:bodyPr/>
        <a:lstStyle/>
        <a:p>
          <a:endParaRPr lang="sl-SI"/>
        </a:p>
      </dgm:t>
    </dgm:pt>
    <dgm:pt modelId="{7EB1AD66-A02B-4B46-8968-F438A41203E2}" type="sibTrans" cxnId="{71ADFE90-9BFE-43AA-8D25-D456503F33D2}">
      <dgm:prSet/>
      <dgm:spPr>
        <a:ln w="88900">
          <a:solidFill>
            <a:schemeClr val="tx1">
              <a:lumMod val="50000"/>
              <a:lumOff val="5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sl-SI"/>
        </a:p>
      </dgm:t>
    </dgm:pt>
    <dgm:pt modelId="{DD278BE3-280A-4197-A5F6-417F0C3BB60D}">
      <dgm:prSet phldrT="[Text]"/>
      <dgm:spPr>
        <a:solidFill>
          <a:srgbClr val="C0000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l-SI" b="1" dirty="0" smtClean="0"/>
            <a:t>Neaktivnost</a:t>
          </a:r>
          <a:endParaRPr lang="sl-SI" b="1" dirty="0"/>
        </a:p>
      </dgm:t>
    </dgm:pt>
    <dgm:pt modelId="{A413A3D8-014F-4F3D-89C2-390E3DC1F718}" type="parTrans" cxnId="{F0295C9F-4C8D-48FF-AC89-80285DCAECFE}">
      <dgm:prSet/>
      <dgm:spPr/>
      <dgm:t>
        <a:bodyPr/>
        <a:lstStyle/>
        <a:p>
          <a:endParaRPr lang="sl-SI"/>
        </a:p>
      </dgm:t>
    </dgm:pt>
    <dgm:pt modelId="{51E0EC46-5CF9-49F7-947C-BC5C5D84142C}" type="sibTrans" cxnId="{F0295C9F-4C8D-48FF-AC89-80285DCAECFE}">
      <dgm:prSet/>
      <dgm:spPr>
        <a:ln w="88900">
          <a:solidFill>
            <a:schemeClr val="tx1">
              <a:lumMod val="50000"/>
              <a:lumOff val="5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sl-SI"/>
        </a:p>
      </dgm:t>
    </dgm:pt>
    <dgm:pt modelId="{A02453ED-AF0D-4435-ABAC-E04251333D61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l-SI" b="1" dirty="0" smtClean="0"/>
            <a:t>Neuspeh</a:t>
          </a:r>
          <a:endParaRPr lang="sl-SI" b="1" dirty="0"/>
        </a:p>
      </dgm:t>
    </dgm:pt>
    <dgm:pt modelId="{9FFDF1FF-E3D7-49EF-92E2-60BBE508F34F}" type="parTrans" cxnId="{2179E89A-E9C3-48F0-BED9-CE1E7E869C26}">
      <dgm:prSet/>
      <dgm:spPr/>
      <dgm:t>
        <a:bodyPr/>
        <a:lstStyle/>
        <a:p>
          <a:endParaRPr lang="sl-SI"/>
        </a:p>
      </dgm:t>
    </dgm:pt>
    <dgm:pt modelId="{77968AAF-F439-4B77-A796-2AD1BC363C0C}" type="sibTrans" cxnId="{2179E89A-E9C3-48F0-BED9-CE1E7E869C26}">
      <dgm:prSet/>
      <dgm:spPr>
        <a:ln w="88900">
          <a:solidFill>
            <a:schemeClr val="tx1">
              <a:lumMod val="50000"/>
              <a:lumOff val="5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sl-SI"/>
        </a:p>
      </dgm:t>
    </dgm:pt>
    <dgm:pt modelId="{E8B2FEDA-0495-4CF7-9AC7-2D83A7A90DAF}">
      <dgm:prSet phldrT="[Text]"/>
      <dgm:spPr>
        <a:solidFill>
          <a:srgbClr val="C0000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l-SI" b="1" dirty="0" smtClean="0"/>
            <a:t>Izgovori</a:t>
          </a:r>
          <a:endParaRPr lang="sl-SI" b="1" dirty="0"/>
        </a:p>
      </dgm:t>
    </dgm:pt>
    <dgm:pt modelId="{A3A3C965-93C9-4DA8-8986-16850E22257F}" type="parTrans" cxnId="{BE61E1FD-76F9-4E46-A1AA-08507237530F}">
      <dgm:prSet/>
      <dgm:spPr/>
      <dgm:t>
        <a:bodyPr/>
        <a:lstStyle/>
        <a:p>
          <a:endParaRPr lang="sl-SI"/>
        </a:p>
      </dgm:t>
    </dgm:pt>
    <dgm:pt modelId="{B81F2189-DE84-43FE-9D23-EDF3D24801EE}" type="sibTrans" cxnId="{BE61E1FD-76F9-4E46-A1AA-08507237530F}">
      <dgm:prSet/>
      <dgm:spPr>
        <a:ln w="88900">
          <a:solidFill>
            <a:schemeClr val="tx1">
              <a:lumMod val="50000"/>
              <a:lumOff val="5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sl-SI"/>
        </a:p>
      </dgm:t>
    </dgm:pt>
    <dgm:pt modelId="{C8B6CBFC-C117-415A-AAF9-41040E259C1A}" type="pres">
      <dgm:prSet presAssocID="{CB3FEB58-6CB6-4A9B-B6EB-25B6400CFA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3E63F204-93E6-4591-9582-A5327FFB6D2B}" type="pres">
      <dgm:prSet presAssocID="{FF1219A7-E608-4290-93CE-84857D4ED9BF}" presName="node" presStyleLbl="node1" presStyleIdx="0" presStyleCnt="4" custScaleX="137706" custRadScaleRad="101742" custRadScaleInc="-105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83D6C13-1AF4-4852-8F71-F54D39A0902C}" type="pres">
      <dgm:prSet presAssocID="{FF1219A7-E608-4290-93CE-84857D4ED9BF}" presName="spNode" presStyleCnt="0"/>
      <dgm:spPr/>
    </dgm:pt>
    <dgm:pt modelId="{08498264-8A3F-44F2-B9C8-EA326D9FEF03}" type="pres">
      <dgm:prSet presAssocID="{7EB1AD66-A02B-4B46-8968-F438A41203E2}" presName="sibTrans" presStyleLbl="sibTrans1D1" presStyleIdx="0" presStyleCnt="4"/>
      <dgm:spPr/>
      <dgm:t>
        <a:bodyPr/>
        <a:lstStyle/>
        <a:p>
          <a:endParaRPr lang="sl-SI"/>
        </a:p>
      </dgm:t>
    </dgm:pt>
    <dgm:pt modelId="{6E823CD7-DA53-417D-B72E-9D3F0DB8726E}" type="pres">
      <dgm:prSet presAssocID="{DD278BE3-280A-4197-A5F6-417F0C3BB60D}" presName="node" presStyleLbl="node1" presStyleIdx="1" presStyleCnt="4" custScaleX="13934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B18C6F0-0274-4F0E-AFE1-4CF5759F4CE1}" type="pres">
      <dgm:prSet presAssocID="{DD278BE3-280A-4197-A5F6-417F0C3BB60D}" presName="spNode" presStyleCnt="0"/>
      <dgm:spPr/>
    </dgm:pt>
    <dgm:pt modelId="{F42C2671-E226-4FA3-BDA8-3F824DA9DE3D}" type="pres">
      <dgm:prSet presAssocID="{51E0EC46-5CF9-49F7-947C-BC5C5D84142C}" presName="sibTrans" presStyleLbl="sibTrans1D1" presStyleIdx="1" presStyleCnt="4"/>
      <dgm:spPr/>
      <dgm:t>
        <a:bodyPr/>
        <a:lstStyle/>
        <a:p>
          <a:endParaRPr lang="sl-SI"/>
        </a:p>
      </dgm:t>
    </dgm:pt>
    <dgm:pt modelId="{C02CCB64-29CB-4A7C-BEA9-9AC93685DA0E}" type="pres">
      <dgm:prSet presAssocID="{A02453ED-AF0D-4435-ABAC-E04251333D61}" presName="node" presStyleLbl="node1" presStyleIdx="2" presStyleCnt="4" custScaleX="13770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E2ED64A-29E7-43F4-859B-28EA4B7BE82E}" type="pres">
      <dgm:prSet presAssocID="{A02453ED-AF0D-4435-ABAC-E04251333D61}" presName="spNode" presStyleCnt="0"/>
      <dgm:spPr/>
    </dgm:pt>
    <dgm:pt modelId="{264E0471-82BD-431B-B05E-C1C847D94418}" type="pres">
      <dgm:prSet presAssocID="{77968AAF-F439-4B77-A796-2AD1BC363C0C}" presName="sibTrans" presStyleLbl="sibTrans1D1" presStyleIdx="2" presStyleCnt="4"/>
      <dgm:spPr/>
      <dgm:t>
        <a:bodyPr/>
        <a:lstStyle/>
        <a:p>
          <a:endParaRPr lang="sl-SI"/>
        </a:p>
      </dgm:t>
    </dgm:pt>
    <dgm:pt modelId="{5A7D1FE0-5FC3-41F5-B817-37BBC3260B6D}" type="pres">
      <dgm:prSet presAssocID="{E8B2FEDA-0495-4CF7-9AC7-2D83A7A90DAF}" presName="node" presStyleLbl="node1" presStyleIdx="3" presStyleCnt="4" custScaleX="13934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D6A884F-5A53-4373-80C8-E318BE0486DF}" type="pres">
      <dgm:prSet presAssocID="{E8B2FEDA-0495-4CF7-9AC7-2D83A7A90DAF}" presName="spNode" presStyleCnt="0"/>
      <dgm:spPr/>
    </dgm:pt>
    <dgm:pt modelId="{E60350CB-6ADB-4F31-8573-A68045339DCE}" type="pres">
      <dgm:prSet presAssocID="{B81F2189-DE84-43FE-9D23-EDF3D24801EE}" presName="sibTrans" presStyleLbl="sibTrans1D1" presStyleIdx="3" presStyleCnt="4"/>
      <dgm:spPr/>
      <dgm:t>
        <a:bodyPr/>
        <a:lstStyle/>
        <a:p>
          <a:endParaRPr lang="sl-SI"/>
        </a:p>
      </dgm:t>
    </dgm:pt>
  </dgm:ptLst>
  <dgm:cxnLst>
    <dgm:cxn modelId="{43C6F332-40E0-494B-96F5-2D5952816471}" type="presOf" srcId="{A02453ED-AF0D-4435-ABAC-E04251333D61}" destId="{C02CCB64-29CB-4A7C-BEA9-9AC93685DA0E}" srcOrd="0" destOrd="0" presId="urn:microsoft.com/office/officeart/2005/8/layout/cycle5"/>
    <dgm:cxn modelId="{2179E89A-E9C3-48F0-BED9-CE1E7E869C26}" srcId="{CB3FEB58-6CB6-4A9B-B6EB-25B6400CFA1A}" destId="{A02453ED-AF0D-4435-ABAC-E04251333D61}" srcOrd="2" destOrd="0" parTransId="{9FFDF1FF-E3D7-49EF-92E2-60BBE508F34F}" sibTransId="{77968AAF-F439-4B77-A796-2AD1BC363C0C}"/>
    <dgm:cxn modelId="{EAEFD1DE-83EE-435B-8D03-62A242645B1E}" type="presOf" srcId="{7EB1AD66-A02B-4B46-8968-F438A41203E2}" destId="{08498264-8A3F-44F2-B9C8-EA326D9FEF03}" srcOrd="0" destOrd="0" presId="urn:microsoft.com/office/officeart/2005/8/layout/cycle5"/>
    <dgm:cxn modelId="{F9466DD7-B7A1-4F37-88E5-B7833F1E0550}" type="presOf" srcId="{51E0EC46-5CF9-49F7-947C-BC5C5D84142C}" destId="{F42C2671-E226-4FA3-BDA8-3F824DA9DE3D}" srcOrd="0" destOrd="0" presId="urn:microsoft.com/office/officeart/2005/8/layout/cycle5"/>
    <dgm:cxn modelId="{9ED2328D-01C1-487E-B130-F992F259D500}" type="presOf" srcId="{E8B2FEDA-0495-4CF7-9AC7-2D83A7A90DAF}" destId="{5A7D1FE0-5FC3-41F5-B817-37BBC3260B6D}" srcOrd="0" destOrd="0" presId="urn:microsoft.com/office/officeart/2005/8/layout/cycle5"/>
    <dgm:cxn modelId="{AEDC8623-BBEE-4096-92DC-079AAE59A2FE}" type="presOf" srcId="{77968AAF-F439-4B77-A796-2AD1BC363C0C}" destId="{264E0471-82BD-431B-B05E-C1C847D94418}" srcOrd="0" destOrd="0" presId="urn:microsoft.com/office/officeart/2005/8/layout/cycle5"/>
    <dgm:cxn modelId="{BE61E1FD-76F9-4E46-A1AA-08507237530F}" srcId="{CB3FEB58-6CB6-4A9B-B6EB-25B6400CFA1A}" destId="{E8B2FEDA-0495-4CF7-9AC7-2D83A7A90DAF}" srcOrd="3" destOrd="0" parTransId="{A3A3C965-93C9-4DA8-8986-16850E22257F}" sibTransId="{B81F2189-DE84-43FE-9D23-EDF3D24801EE}"/>
    <dgm:cxn modelId="{E3F79A8E-ED14-4127-A636-A1385092B209}" type="presOf" srcId="{FF1219A7-E608-4290-93CE-84857D4ED9BF}" destId="{3E63F204-93E6-4591-9582-A5327FFB6D2B}" srcOrd="0" destOrd="0" presId="urn:microsoft.com/office/officeart/2005/8/layout/cycle5"/>
    <dgm:cxn modelId="{F6642B59-6BD3-4972-A735-588BA8D9A9E4}" type="presOf" srcId="{B81F2189-DE84-43FE-9D23-EDF3D24801EE}" destId="{E60350CB-6ADB-4F31-8573-A68045339DCE}" srcOrd="0" destOrd="0" presId="urn:microsoft.com/office/officeart/2005/8/layout/cycle5"/>
    <dgm:cxn modelId="{F0295C9F-4C8D-48FF-AC89-80285DCAECFE}" srcId="{CB3FEB58-6CB6-4A9B-B6EB-25B6400CFA1A}" destId="{DD278BE3-280A-4197-A5F6-417F0C3BB60D}" srcOrd="1" destOrd="0" parTransId="{A413A3D8-014F-4F3D-89C2-390E3DC1F718}" sibTransId="{51E0EC46-5CF9-49F7-947C-BC5C5D84142C}"/>
    <dgm:cxn modelId="{3C88B3B1-262E-4694-A1B3-96885156CEE2}" type="presOf" srcId="{CB3FEB58-6CB6-4A9B-B6EB-25B6400CFA1A}" destId="{C8B6CBFC-C117-415A-AAF9-41040E259C1A}" srcOrd="0" destOrd="0" presId="urn:microsoft.com/office/officeart/2005/8/layout/cycle5"/>
    <dgm:cxn modelId="{71ADFE90-9BFE-43AA-8D25-D456503F33D2}" srcId="{CB3FEB58-6CB6-4A9B-B6EB-25B6400CFA1A}" destId="{FF1219A7-E608-4290-93CE-84857D4ED9BF}" srcOrd="0" destOrd="0" parTransId="{36FB7EBD-4C14-49D8-9274-0BA087E9F49F}" sibTransId="{7EB1AD66-A02B-4B46-8968-F438A41203E2}"/>
    <dgm:cxn modelId="{2DBB8481-C3CE-4118-8067-4CA1FF94E0BB}" type="presOf" srcId="{DD278BE3-280A-4197-A5F6-417F0C3BB60D}" destId="{6E823CD7-DA53-417D-B72E-9D3F0DB8726E}" srcOrd="0" destOrd="0" presId="urn:microsoft.com/office/officeart/2005/8/layout/cycle5"/>
    <dgm:cxn modelId="{36D28342-597F-4889-9C41-D3151329A9B3}" type="presParOf" srcId="{C8B6CBFC-C117-415A-AAF9-41040E259C1A}" destId="{3E63F204-93E6-4591-9582-A5327FFB6D2B}" srcOrd="0" destOrd="0" presId="urn:microsoft.com/office/officeart/2005/8/layout/cycle5"/>
    <dgm:cxn modelId="{2EF69F79-1E4C-4D91-A3F5-983FBD49244C}" type="presParOf" srcId="{C8B6CBFC-C117-415A-AAF9-41040E259C1A}" destId="{A83D6C13-1AF4-4852-8F71-F54D39A0902C}" srcOrd="1" destOrd="0" presId="urn:microsoft.com/office/officeart/2005/8/layout/cycle5"/>
    <dgm:cxn modelId="{F20500B6-AA91-496C-9CB1-34BABB7F9D68}" type="presParOf" srcId="{C8B6CBFC-C117-415A-AAF9-41040E259C1A}" destId="{08498264-8A3F-44F2-B9C8-EA326D9FEF03}" srcOrd="2" destOrd="0" presId="urn:microsoft.com/office/officeart/2005/8/layout/cycle5"/>
    <dgm:cxn modelId="{17E473AC-3AC3-4416-916B-C29D721DD6AF}" type="presParOf" srcId="{C8B6CBFC-C117-415A-AAF9-41040E259C1A}" destId="{6E823CD7-DA53-417D-B72E-9D3F0DB8726E}" srcOrd="3" destOrd="0" presId="urn:microsoft.com/office/officeart/2005/8/layout/cycle5"/>
    <dgm:cxn modelId="{07183219-73EC-4281-8288-77687A87AC2B}" type="presParOf" srcId="{C8B6CBFC-C117-415A-AAF9-41040E259C1A}" destId="{8B18C6F0-0274-4F0E-AFE1-4CF5759F4CE1}" srcOrd="4" destOrd="0" presId="urn:microsoft.com/office/officeart/2005/8/layout/cycle5"/>
    <dgm:cxn modelId="{184719D7-6275-4538-A4F2-AE3A6983AF72}" type="presParOf" srcId="{C8B6CBFC-C117-415A-AAF9-41040E259C1A}" destId="{F42C2671-E226-4FA3-BDA8-3F824DA9DE3D}" srcOrd="5" destOrd="0" presId="urn:microsoft.com/office/officeart/2005/8/layout/cycle5"/>
    <dgm:cxn modelId="{4D11DC47-4B22-4172-9F14-6B572B86C8FB}" type="presParOf" srcId="{C8B6CBFC-C117-415A-AAF9-41040E259C1A}" destId="{C02CCB64-29CB-4A7C-BEA9-9AC93685DA0E}" srcOrd="6" destOrd="0" presId="urn:microsoft.com/office/officeart/2005/8/layout/cycle5"/>
    <dgm:cxn modelId="{87D75A9E-E2AD-43B2-B6DB-9D1B8DD9FB6A}" type="presParOf" srcId="{C8B6CBFC-C117-415A-AAF9-41040E259C1A}" destId="{BE2ED64A-29E7-43F4-859B-28EA4B7BE82E}" srcOrd="7" destOrd="0" presId="urn:microsoft.com/office/officeart/2005/8/layout/cycle5"/>
    <dgm:cxn modelId="{644FD64F-B42E-4A98-BEE1-D0A8859F18C9}" type="presParOf" srcId="{C8B6CBFC-C117-415A-AAF9-41040E259C1A}" destId="{264E0471-82BD-431B-B05E-C1C847D94418}" srcOrd="8" destOrd="0" presId="urn:microsoft.com/office/officeart/2005/8/layout/cycle5"/>
    <dgm:cxn modelId="{11E4B983-0EB2-45E9-B589-2E9E3354A5FE}" type="presParOf" srcId="{C8B6CBFC-C117-415A-AAF9-41040E259C1A}" destId="{5A7D1FE0-5FC3-41F5-B817-37BBC3260B6D}" srcOrd="9" destOrd="0" presId="urn:microsoft.com/office/officeart/2005/8/layout/cycle5"/>
    <dgm:cxn modelId="{E2042242-AFCE-48A1-9D16-5A725F2B5DDD}" type="presParOf" srcId="{C8B6CBFC-C117-415A-AAF9-41040E259C1A}" destId="{6D6A884F-5A53-4373-80C8-E318BE0486DF}" srcOrd="10" destOrd="0" presId="urn:microsoft.com/office/officeart/2005/8/layout/cycle5"/>
    <dgm:cxn modelId="{0A82C3B4-7E95-4DD1-A3BB-CB243801DFDF}" type="presParOf" srcId="{C8B6CBFC-C117-415A-AAF9-41040E259C1A}" destId="{E60350CB-6ADB-4F31-8573-A68045339DC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3EA75-98C9-45C1-8E89-C0EEE71E13F2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1167D-4027-47F2-A95B-734982E557F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6CB8-1912-41E3-A989-03F6B72366C5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6D92A-4CA2-425C-829C-D5678907B0A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4D2C6-2B04-493F-BA68-651F604E1A6C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8118-BECD-4279-B4A3-E0AA8F9B9EF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84DE1-83A0-40D7-AA97-121E4997068C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EEC91-9020-4A2A-A869-5BE0D64AAE5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6A29-C557-4101-B1DA-ED8A0CA8F790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255D1-7B6C-4D3A-A52D-9C49213A93B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50792-0FF2-42FF-AD62-A5A653F03110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2CB43-5046-476B-A253-9AA776821E4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1FB22-0959-4757-8599-0F7D4066BED2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7D837-8163-41B0-BCEC-992F333C08C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87C6B-55A3-42A0-BE9E-14BAB826529C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2F4FB-5AF5-4C0A-BC46-928F8C6060A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6842-A27A-4783-BAAF-99F36C989CC0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7EAE7-F337-4AE4-AD02-BE32494F2FC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7FFFE-E6B7-4FCA-93FF-02C534D1151E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0738C-FE81-4B8B-ADD8-EECE08C0674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5D8D5-74A3-4396-88AC-2CF642F63609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79566-D330-4540-8C4C-B650B5399BF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41285A-6F44-4985-B7AD-AA31EB2980AF}" type="datetimeFigureOut">
              <a:rPr lang="sl-SI"/>
              <a:pPr>
                <a:defRPr/>
              </a:pPr>
              <a:t>9.5.2011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22D3A7-EFB4-40E0-8700-0DAED5AC585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jpe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pot.kiberpipa.org/wp-content/uploads/2008/04/mojedelo-c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8820150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213" y="2276475"/>
            <a:ext cx="77724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5400" b="1" dirty="0" smtClean="0">
                <a:solidFill>
                  <a:schemeClr val="tx2">
                    <a:lumMod val="75000"/>
                  </a:schemeClr>
                </a:solidFill>
              </a:rPr>
              <a:t>Zmagovalci in poraženci bitke za zaposlitev</a:t>
            </a:r>
            <a:endParaRPr lang="sl-SI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dirty="0" smtClean="0"/>
              <a:t>Delo </a:t>
            </a:r>
            <a:r>
              <a:rPr lang="sl-SI" dirty="0" err="1" smtClean="0"/>
              <a:t>meNE</a:t>
            </a:r>
            <a:r>
              <a:rPr lang="sl-SI" dirty="0" smtClean="0"/>
              <a:t> išče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dirty="0" smtClean="0"/>
              <a:t>Ekonomska fakulteta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dirty="0" smtClean="0"/>
              <a:t>13. april 2011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pot.kiberpipa.org/wp-content/uploads/2008/04/mojedelo-c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27717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 descr="veliki-ljud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114925"/>
            <a:ext cx="88582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mali-ljud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1900" y="152400"/>
            <a:ext cx="135731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b="1" dirty="0">
                <a:latin typeface="+mj-lt"/>
                <a:ea typeface="+mj-ea"/>
                <a:cs typeface="+mj-cs"/>
              </a:rPr>
              <a:t>Poskrbeti za ljudi…</a:t>
            </a:r>
            <a:endParaRPr lang="sl-SI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AutoNum type="arabicPeriod"/>
            </a:pPr>
            <a:r>
              <a:rPr lang="sl-SI" sz="3200">
                <a:latin typeface="Calibri" pitchFamily="34" charset="0"/>
              </a:rPr>
              <a:t>Nekoč so za to poskrbeli veliki industrijski sistemi, v takšnem ali drugačnem dogovoru z državo</a:t>
            </a:r>
          </a:p>
          <a:p>
            <a:pPr marL="514350" indent="-514350">
              <a:spcBef>
                <a:spcPct val="20000"/>
              </a:spcBef>
              <a:buFontTx/>
              <a:buAutoNum type="arabicPeriod"/>
            </a:pPr>
            <a:r>
              <a:rPr lang="sl-SI" sz="3200">
                <a:latin typeface="Calibri" pitchFamily="34" charset="0"/>
              </a:rPr>
              <a:t>Danes ti sistemi ne zmorejo več opravljati svoje vloge</a:t>
            </a:r>
          </a:p>
          <a:p>
            <a:pPr marL="514350" indent="-514350">
              <a:spcBef>
                <a:spcPct val="20000"/>
              </a:spcBef>
              <a:buFontTx/>
              <a:buAutoNum type="arabicPeriod"/>
            </a:pPr>
            <a:r>
              <a:rPr lang="sl-SI" sz="3200">
                <a:latin typeface="Calibri" pitchFamily="34" charset="0"/>
              </a:rPr>
              <a:t>Veliko delodajalcev težko poskrbi zase, kaj šele za druge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pot.kiberpipa.org/wp-content/uploads/2008/04/mojedelo-c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27717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3" descr="veliki-ljud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114925"/>
            <a:ext cx="88582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 descr="mali-ljud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1900" y="152400"/>
            <a:ext cx="135731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b="1" dirty="0">
                <a:latin typeface="+mj-lt"/>
                <a:ea typeface="+mj-ea"/>
                <a:cs typeface="+mj-cs"/>
              </a:rPr>
              <a:t>Spremembe na trgu dela</a:t>
            </a:r>
            <a:endParaRPr lang="sl-SI" sz="44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69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Nekoč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Danes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En delodajalec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Več</a:t>
                      </a:r>
                      <a:r>
                        <a:rPr lang="sl-SI" baseline="0" dirty="0" smtClean="0"/>
                        <a:t> delodajalcev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Doživljenjska</a:t>
                      </a:r>
                      <a:r>
                        <a:rPr lang="sl-SI" baseline="0" dirty="0" smtClean="0"/>
                        <a:t> zaposlitev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Veliko</a:t>
                      </a:r>
                      <a:r>
                        <a:rPr lang="sl-SI" baseline="0" dirty="0" smtClean="0"/>
                        <a:t> zaposlitev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 – urni delovnik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Fleksibilen</a:t>
                      </a:r>
                      <a:r>
                        <a:rPr lang="sl-SI" baseline="0" dirty="0" smtClean="0"/>
                        <a:t> delovnik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Zaposlitev za nedoločen čas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Nove oblike zaposlitve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Plačilo</a:t>
                      </a:r>
                      <a:r>
                        <a:rPr lang="sl-SI" baseline="0" dirty="0" smtClean="0"/>
                        <a:t> zaradi staža in “statusa”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Plačilo</a:t>
                      </a:r>
                      <a:r>
                        <a:rPr lang="sl-SI" baseline="0" dirty="0" smtClean="0"/>
                        <a:t> zaradi učinka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Napredovanje znotraj</a:t>
                      </a:r>
                      <a:r>
                        <a:rPr lang="sl-SI" baseline="0" dirty="0" smtClean="0"/>
                        <a:t> podjetja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Napredovanje</a:t>
                      </a:r>
                      <a:r>
                        <a:rPr lang="sl-SI" baseline="0" dirty="0" smtClean="0"/>
                        <a:t> k drugemu delodajalcu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Šolanje za en poklic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Vseživljenjsko izobraževanje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Državna zaščita in intervencija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Osebna odgovornost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ttp://pot.kiberpipa.org/wp-content/uploads/2008/04/mojedelo-c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27717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3" descr="veliki-ljud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114925"/>
            <a:ext cx="88582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4" descr="mali-ljud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1900" y="152400"/>
            <a:ext cx="135731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b="1" dirty="0">
                <a:latin typeface="+mj-lt"/>
                <a:ea typeface="+mj-ea"/>
                <a:cs typeface="+mj-cs"/>
              </a:rPr>
              <a:t>Osebna odgovornost za…</a:t>
            </a:r>
            <a:endParaRPr lang="sl-SI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Dodatno usposabljanje in izobraževanje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Pridobivanje novih poklicev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Razumevanje sveta okoli sebe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Tekmovanje z drugimi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Socialno varnost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Spreminjanje sveta, če nam ni všeč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http://pot.kiberpipa.org/wp-content/uploads/2008/04/mojedelo-c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27717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3" descr="veliki-ljud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114925"/>
            <a:ext cx="88582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4" descr="mali-ljud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1900" y="152400"/>
            <a:ext cx="135731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b="1" dirty="0">
                <a:latin typeface="+mj-lt"/>
                <a:ea typeface="+mj-ea"/>
                <a:cs typeface="+mj-cs"/>
              </a:rPr>
              <a:t>Ne glede na sistem bodo uspeli tisti…</a:t>
            </a:r>
            <a:endParaRPr lang="sl-SI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Ki bodo šli v akcijo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Ki bodo v delu iskali več kot le finančno kompenzacijo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Ki bodo znali predvidevati prihodnost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Ki si bodo postavljali lastne cilje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Ki bodo sprejemali odgovornost za svoje odločitve</a:t>
            </a:r>
          </a:p>
          <a:p>
            <a:pPr marL="514350" indent="-51435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Ki jih bo motivirala lastna želja, ne strah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http://pot.kiberpipa.org/wp-content/uploads/2008/04/mojedelo-c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27717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3" descr="veliki-ljud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114925"/>
            <a:ext cx="88582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4" descr="mali-ljud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1900" y="152400"/>
            <a:ext cx="135731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b="1" dirty="0">
                <a:latin typeface="+mj-lt"/>
                <a:ea typeface="+mj-ea"/>
                <a:cs typeface="+mj-cs"/>
              </a:rPr>
              <a:t>Začarani krog neuspeha</a:t>
            </a:r>
            <a:endParaRPr lang="sl-SI" sz="44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pot.kiberpipa.org/wp-content/uploads/2008/04/mojedelo-c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27717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3" descr="veliki-ljud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114925"/>
            <a:ext cx="88582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mali-ljud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1900" y="152400"/>
            <a:ext cx="135731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b="1" dirty="0">
                <a:latin typeface="+mj-lt"/>
                <a:ea typeface="+mj-ea"/>
                <a:cs typeface="+mj-cs"/>
              </a:rPr>
              <a:t>Svet se je spremenil</a:t>
            </a:r>
            <a:endParaRPr lang="sl-SI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Generacija 1950: 50.000 +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Generacija 1980: 25.000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Generacija 2010: 22.000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sl-SI" sz="32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sl-SI" sz="3200">
                <a:latin typeface="Calibri" pitchFamily="34" charset="0"/>
              </a:rPr>
              <a:t>Brezposelnost mladih raste.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pot.kiberpipa.org/wp-content/uploads/2008/04/mojedelo-c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27717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 descr="veliki-ljud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114925"/>
            <a:ext cx="88582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mali-ljud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1900" y="152400"/>
            <a:ext cx="135731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b="1" dirty="0">
                <a:latin typeface="+mj-lt"/>
                <a:ea typeface="+mj-ea"/>
                <a:cs typeface="+mj-cs"/>
              </a:rPr>
              <a:t>Kakšna je perspektiva?</a:t>
            </a:r>
            <a:endParaRPr lang="sl-SI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Za nobeno generacijo v zgodovini človeštva niso v dobi odraščanja poskrbeli tako dobro kot za generacijo Y.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sl-SI" sz="32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Verjetno nobena generacija v zgodovini človeštva ni bila tako slabo pripravljena na samostojno življenje kot je naša.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pot.kiberpipa.org/wp-content/uploads/2008/04/mojedelo-c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27717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3" descr="veliki-ljud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114925"/>
            <a:ext cx="88582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4" descr="mali-ljud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1900" y="152400"/>
            <a:ext cx="135731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b="1" dirty="0">
                <a:latin typeface="+mj-lt"/>
                <a:ea typeface="+mj-ea"/>
                <a:cs typeface="+mj-cs"/>
              </a:rPr>
              <a:t>1. Vzgoja</a:t>
            </a:r>
            <a:endParaRPr lang="sl-SI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“Uči se, da ti ne bo treba delati!”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“Dobra izobrazba je ključna za dobro kariero.”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“Upoštevaj nasvete avtoritet.”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“Delaj to, kar ti naročijo.”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“Get a haircut and get a real job!” </a:t>
            </a:r>
            <a:r>
              <a:rPr lang="sl-SI" sz="3200">
                <a:latin typeface="Calibri" pitchFamily="34" charset="0"/>
                <a:sym typeface="Wingdings" pitchFamily="2" charset="2"/>
              </a:rPr>
              <a:t> </a:t>
            </a:r>
            <a:endParaRPr lang="sl-SI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pot.kiberpipa.org/wp-content/uploads/2008/04/mojedelo-c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27717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3" descr="veliki-ljud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114925"/>
            <a:ext cx="88582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 descr="mali-ljud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1900" y="152400"/>
            <a:ext cx="135731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b="1" dirty="0">
                <a:latin typeface="+mj-lt"/>
                <a:ea typeface="+mj-ea"/>
                <a:cs typeface="+mj-cs"/>
              </a:rPr>
              <a:t>2. Šolstvo</a:t>
            </a:r>
            <a:endParaRPr lang="sl-SI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3200" dirty="0">
                <a:latin typeface="+mn-lt"/>
              </a:rPr>
              <a:t>Sistem, zasnovan za druge čase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3200" dirty="0">
                <a:latin typeface="+mn-lt"/>
              </a:rPr>
              <a:t>Industrija, ki množično proizvaja kader, potreben v industrijski družbi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3200" dirty="0">
                <a:latin typeface="+mn-lt"/>
              </a:rPr>
              <a:t>Vedno manj usklajenosti z resničnimi potrebami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sz="3200" dirty="0">
              <a:latin typeface="+mn-lt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l-SI" sz="3200" dirty="0">
                <a:latin typeface="+mn-lt"/>
              </a:rPr>
              <a:t>Kvalificirana delovna sila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l-SI" sz="3200" dirty="0" err="1">
                <a:latin typeface="+mn-lt"/>
              </a:rPr>
              <a:t>vs</a:t>
            </a:r>
            <a:r>
              <a:rPr lang="sl-SI" sz="3200" dirty="0">
                <a:latin typeface="+mn-lt"/>
              </a:rPr>
              <a:t>.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l-SI" sz="3200" dirty="0">
                <a:latin typeface="+mn-lt"/>
              </a:rPr>
              <a:t>Izobraženi ljudje</a:t>
            </a:r>
            <a:endParaRPr lang="sl-SI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pot.kiberpipa.org/wp-content/uploads/2008/04/mojedelo-c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27717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3" descr="veliki-ljud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114925"/>
            <a:ext cx="88582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 descr="mali-ljud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1900" y="152400"/>
            <a:ext cx="135731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b="1" dirty="0">
                <a:latin typeface="+mj-lt"/>
                <a:ea typeface="+mj-ea"/>
                <a:cs typeface="+mj-cs"/>
              </a:rPr>
              <a:t>3</a:t>
            </a:r>
            <a:r>
              <a:rPr lang="sl-SI" sz="4400" b="1" dirty="0">
                <a:latin typeface="+mj-lt"/>
                <a:ea typeface="+mj-ea"/>
                <a:cs typeface="+mj-cs"/>
              </a:rPr>
              <a:t>. Gospodarstvo</a:t>
            </a:r>
            <a:endParaRPr lang="sl-SI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Usmerjeno k dobičku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Ne rešujemo problemov, katerih reševanje ne prinaša denarja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Globalno mobilen kapital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Večina dela je danes umskega </a:t>
            </a:r>
            <a:r>
              <a:rPr lang="sl-SI" sz="3200">
                <a:latin typeface="Calibri" pitchFamily="34" charset="0"/>
                <a:sym typeface="Wingdings" pitchFamily="2" charset="2"/>
              </a:rPr>
              <a:t> produkcijska sredstva so v lasti delavcev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  <a:sym typeface="Wingdings" pitchFamily="2" charset="2"/>
              </a:rPr>
              <a:t>Globalno nemobilna delovna sila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  <a:sym typeface="Wingdings" pitchFamily="2" charset="2"/>
              </a:rPr>
              <a:t>Neprestane spremembe</a:t>
            </a:r>
            <a:endParaRPr lang="sl-SI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pot.kiberpipa.org/wp-content/uploads/2008/04/mojedelo-c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27717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veliki-ljud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114925"/>
            <a:ext cx="88582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 descr="mali-ljud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1900" y="152400"/>
            <a:ext cx="135731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b="1" dirty="0">
                <a:latin typeface="+mj-lt"/>
                <a:ea typeface="+mj-ea"/>
                <a:cs typeface="+mj-cs"/>
              </a:rPr>
              <a:t>4. Želje ljudi</a:t>
            </a:r>
            <a:endParaRPr lang="sl-SI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Work-life balance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Izpopolnjujoče delo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Dobro plačano delo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Dolgoročna varnost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“Pustite mi, da delam, kar hočem!”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>
                <a:latin typeface="Calibri" pitchFamily="34" charset="0"/>
              </a:rPr>
              <a:t>Osnovna psihološka potreba po pripadnosti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pot.kiberpipa.org/wp-content/uploads/2008/04/mojedelo-c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27717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3" descr="veliki-ljud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114925"/>
            <a:ext cx="88582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 descr="mali-ljud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1900" y="152400"/>
            <a:ext cx="135731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b="1" dirty="0">
                <a:latin typeface="+mj-lt"/>
                <a:ea typeface="+mj-ea"/>
                <a:cs typeface="+mj-cs"/>
              </a:rPr>
              <a:t>Kaj gospodarstvo potrebuje?</a:t>
            </a:r>
            <a:endParaRPr lang="sl-SI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sl-SI" sz="3200">
                <a:latin typeface="Calibri" pitchFamily="34" charset="0"/>
              </a:rPr>
              <a:t>“Kar je dobro za General Motors, je dobro za ZDA.”</a:t>
            </a:r>
          </a:p>
          <a:p>
            <a:pPr marL="342900" indent="-342900">
              <a:spcBef>
                <a:spcPct val="20000"/>
              </a:spcBef>
            </a:pPr>
            <a:endParaRPr lang="sl-SI" sz="32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sl-SI" sz="3200">
                <a:latin typeface="Calibri" pitchFamily="34" charset="0"/>
              </a:rPr>
              <a:t>“Kar je dobro za slovensko gospodarstvo, je dobro za Slovenijo.”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pot.kiberpipa.org/wp-content/uploads/2008/04/mojedelo-c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27717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3" descr="veliki-ljud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114925"/>
            <a:ext cx="88582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mali-ljud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1900" y="152400"/>
            <a:ext cx="135731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b="1" dirty="0">
                <a:latin typeface="+mj-lt"/>
                <a:ea typeface="+mj-ea"/>
                <a:cs typeface="+mj-cs"/>
              </a:rPr>
              <a:t>Kakšnega delavca potrebujemo?</a:t>
            </a:r>
            <a:endParaRPr lang="sl-SI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AutoNum type="arabicPeriod"/>
            </a:pPr>
            <a:r>
              <a:rPr lang="sl-SI" sz="3200">
                <a:latin typeface="Calibri" pitchFamily="34" charset="0"/>
              </a:rPr>
              <a:t>Je proaktiven, vidi delo</a:t>
            </a:r>
          </a:p>
          <a:p>
            <a:pPr marL="514350" indent="-514350">
              <a:spcBef>
                <a:spcPct val="20000"/>
              </a:spcBef>
              <a:buFontTx/>
              <a:buAutoNum type="arabicPeriod"/>
            </a:pPr>
            <a:endParaRPr lang="sl-SI" sz="3200"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AutoNum type="arabicPeriod"/>
            </a:pPr>
            <a:r>
              <a:rPr lang="sl-SI" sz="3200">
                <a:latin typeface="Calibri" pitchFamily="34" charset="0"/>
              </a:rPr>
              <a:t>Potrebuje čim manj menedžmenta in nadzora</a:t>
            </a:r>
          </a:p>
          <a:p>
            <a:pPr marL="514350" indent="-514350">
              <a:spcBef>
                <a:spcPct val="20000"/>
              </a:spcBef>
              <a:buFontTx/>
              <a:buAutoNum type="arabicPeriod"/>
            </a:pPr>
            <a:endParaRPr lang="sl-SI" sz="3200"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AutoNum type="arabicPeriod"/>
            </a:pPr>
            <a:r>
              <a:rPr lang="sl-SI" sz="3200">
                <a:latin typeface="Calibri" pitchFamily="34" charset="0"/>
              </a:rPr>
              <a:t>Zna narediti še kaj drugega poleg svojega dela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393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Predloga načrta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8" baseType="lpstr">
      <vt:lpstr>Calibri</vt:lpstr>
      <vt:lpstr>Arial</vt:lpstr>
      <vt:lpstr>Wingdings</vt:lpstr>
      <vt:lpstr>Officeova tema</vt:lpstr>
      <vt:lpstr>Zmagovalci in poraženci bitke za zaposlitev</vt:lpstr>
      <vt:lpstr>Diapozitiv 2</vt:lpstr>
      <vt:lpstr>Diapozitiv 3</vt:lpstr>
      <vt:lpstr>Diapozitiv 4</vt:lpstr>
      <vt:lpstr>Diapozitiv 5</vt:lpstr>
      <vt:lpstr>Diapozitiv 6</vt:lpstr>
      <vt:lpstr>Diapozitiv 7</vt:lpstr>
      <vt:lpstr>Diapozitiv 8</vt:lpstr>
      <vt:lpstr>Diapozitiv 9</vt:lpstr>
      <vt:lpstr>Diapozitiv 10</vt:lpstr>
      <vt:lpstr>Diapozitiv 11</vt:lpstr>
      <vt:lpstr>Diapozitiv 12</vt:lpstr>
      <vt:lpstr>Diapozitiv 13</vt:lpstr>
      <vt:lpstr>Diapozitiv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Zmagovalci in poraženci bitke za zaposlitev</dc:title>
  <dc:creator>md1</dc:creator>
  <cp:lastModifiedBy>Andreja Ščančar</cp:lastModifiedBy>
  <cp:revision>1</cp:revision>
  <dcterms:created xsi:type="dcterms:W3CDTF">2011-04-13T05:39:06Z</dcterms:created>
  <dcterms:modified xsi:type="dcterms:W3CDTF">2011-05-09T12:33:49Z</dcterms:modified>
</cp:coreProperties>
</file>